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6" r:id="rId1"/>
  </p:sldMasterIdLst>
  <p:notesMasterIdLst>
    <p:notesMasterId r:id="rId21"/>
  </p:notesMasterIdLst>
  <p:handoutMasterIdLst>
    <p:handoutMasterId r:id="rId22"/>
  </p:handoutMasterIdLst>
  <p:sldIdLst>
    <p:sldId id="847" r:id="rId2"/>
    <p:sldId id="959" r:id="rId3"/>
    <p:sldId id="784" r:id="rId4"/>
    <p:sldId id="968" r:id="rId5"/>
    <p:sldId id="978" r:id="rId6"/>
    <p:sldId id="981" r:id="rId7"/>
    <p:sldId id="982" r:id="rId8"/>
    <p:sldId id="983" r:id="rId9"/>
    <p:sldId id="984" r:id="rId10"/>
    <p:sldId id="941" r:id="rId11"/>
    <p:sldId id="991" r:id="rId12"/>
    <p:sldId id="989" r:id="rId13"/>
    <p:sldId id="990" r:id="rId14"/>
    <p:sldId id="942" r:id="rId15"/>
    <p:sldId id="992" r:id="rId16"/>
    <p:sldId id="994" r:id="rId17"/>
    <p:sldId id="940" r:id="rId18"/>
    <p:sldId id="782" r:id="rId19"/>
    <p:sldId id="995" r:id="rId20"/>
  </p:sldIdLst>
  <p:sldSz cx="9144000" cy="6858000" type="screen4x3"/>
  <p:notesSz cx="7010400" cy="9296400"/>
  <p:custDataLst>
    <p:tags r:id="rId23"/>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ngie" initials="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6699"/>
    <a:srgbClr val="676A55"/>
    <a:srgbClr val="FFCC00"/>
    <a:srgbClr val="FFCC66"/>
    <a:srgbClr val="FF6600"/>
    <a:srgbClr val="A50021"/>
    <a:srgbClr val="FFFFCC"/>
    <a:srgbClr val="3399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2124" autoAdjust="0"/>
    <p:restoredTop sz="93525" autoAdjust="0"/>
  </p:normalViewPr>
  <p:slideViewPr>
    <p:cSldViewPr>
      <p:cViewPr>
        <p:scale>
          <a:sx n="75" d="100"/>
          <a:sy n="75" d="100"/>
        </p:scale>
        <p:origin x="-1620" y="-246"/>
      </p:cViewPr>
      <p:guideLst>
        <p:guide orient="horz" pos="2160"/>
        <p:guide pos="2880"/>
      </p:guideLst>
    </p:cSldViewPr>
  </p:slideViewPr>
  <p:outlineViewPr>
    <p:cViewPr>
      <p:scale>
        <a:sx n="33" d="100"/>
        <a:sy n="33" d="100"/>
      </p:scale>
      <p:origin x="0" y="37284"/>
    </p:cViewPr>
  </p:outlineViewPr>
  <p:notesTextViewPr>
    <p:cViewPr>
      <p:scale>
        <a:sx n="150" d="100"/>
        <a:sy n="150" d="100"/>
      </p:scale>
      <p:origin x="0" y="0"/>
    </p:cViewPr>
  </p:notesTextViewPr>
  <p:sorterViewPr>
    <p:cViewPr>
      <p:scale>
        <a:sx n="158" d="100"/>
        <a:sy n="158" d="100"/>
      </p:scale>
      <p:origin x="0" y="0"/>
    </p:cViewPr>
  </p:sorterViewPr>
  <p:notesViewPr>
    <p:cSldViewPr>
      <p:cViewPr>
        <p:scale>
          <a:sx n="139" d="100"/>
          <a:sy n="139" d="100"/>
        </p:scale>
        <p:origin x="-1608" y="83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ooter Placeholder 1"/>
          <p:cNvSpPr>
            <a:spLocks noGrp="1"/>
          </p:cNvSpPr>
          <p:nvPr>
            <p:ph type="ftr" sz="quarter" idx="2"/>
          </p:nvPr>
        </p:nvSpPr>
        <p:spPr>
          <a:xfrm>
            <a:off x="1676400" y="8839200"/>
            <a:ext cx="3962400" cy="312738"/>
          </a:xfrm>
          <a:prstGeom prst="rect">
            <a:avLst/>
          </a:prstGeom>
        </p:spPr>
        <p:txBody>
          <a:bodyPr vert="horz" lIns="91439" tIns="45719" rIns="91439" bIns="45719" rtlCol="0" anchor="b"/>
          <a:lstStyle>
            <a:lvl1pPr algn="l">
              <a:defRPr sz="1200"/>
            </a:lvl1pPr>
          </a:lstStyle>
          <a:p>
            <a:pPr algn="ctr"/>
            <a:r>
              <a:rPr lang="en-US" sz="800" dirty="0" smtClean="0"/>
              <a:t>Developed by National Center for Farmworker Health, Inc</a:t>
            </a:r>
            <a:r>
              <a:rPr lang="en-US" sz="800" dirty="0"/>
              <a:t>. </a:t>
            </a:r>
            <a:r>
              <a:rPr lang="en-US" sz="800" dirty="0" smtClean="0"/>
              <a:t>©2018</a:t>
            </a:r>
            <a:endParaRPr lang="en-US" sz="800" dirty="0"/>
          </a:p>
        </p:txBody>
      </p:sp>
      <p:sp>
        <p:nvSpPr>
          <p:cNvPr id="4" name="TextBox 3"/>
          <p:cNvSpPr txBox="1"/>
          <p:nvPr/>
        </p:nvSpPr>
        <p:spPr>
          <a:xfrm>
            <a:off x="76200" y="151779"/>
            <a:ext cx="2286000" cy="338554"/>
          </a:xfrm>
          <a:prstGeom prst="rect">
            <a:avLst/>
          </a:prstGeom>
          <a:noFill/>
        </p:spPr>
        <p:txBody>
          <a:bodyPr wrap="square" rtlCol="0">
            <a:spAutoFit/>
          </a:bodyPr>
          <a:lstStyle/>
          <a:p>
            <a:r>
              <a:rPr lang="en-US" sz="800" dirty="0" smtClean="0"/>
              <a:t>Increasing Access to Quality Care for Agricultural Workers Program</a:t>
            </a:r>
            <a:endParaRPr lang="en-US" sz="800" dirty="0"/>
          </a:p>
        </p:txBody>
      </p:sp>
    </p:spTree>
    <p:extLst>
      <p:ext uri="{BB962C8B-B14F-4D97-AF65-F5344CB8AC3E}">
        <p14:creationId xmlns:p14="http://schemas.microsoft.com/office/powerpoint/2010/main" val="215709991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6" name="Rectangle 6"/>
          <p:cNvSpPr>
            <a:spLocks noGrp="1" noChangeArrowheads="1"/>
          </p:cNvSpPr>
          <p:nvPr>
            <p:ph type="ftr" sz="quarter" idx="4"/>
          </p:nvPr>
        </p:nvSpPr>
        <p:spPr bwMode="auto">
          <a:xfrm>
            <a:off x="1219200" y="8763000"/>
            <a:ext cx="5181598" cy="308620"/>
          </a:xfrm>
          <a:prstGeom prst="rect">
            <a:avLst/>
          </a:prstGeom>
          <a:noFill/>
          <a:ln w="9525">
            <a:noFill/>
            <a:miter lim="800000"/>
            <a:headEnd/>
            <a:tailEnd/>
          </a:ln>
          <a:effectLst/>
        </p:spPr>
        <p:txBody>
          <a:bodyPr vert="horz" wrap="square" lIns="93175" tIns="46587" rIns="93175" bIns="46587" numCol="1" anchor="b" anchorCtr="0" compatLnSpc="1">
            <a:prstTxWarp prst="textNoShape">
              <a:avLst/>
            </a:prstTxWarp>
          </a:bodyPr>
          <a:lstStyle>
            <a:lvl1pPr defTabSz="931841" eaLnBrk="1" hangingPunct="1">
              <a:defRPr sz="1200"/>
            </a:lvl1pPr>
          </a:lstStyle>
          <a:p>
            <a:pPr>
              <a:defRPr/>
            </a:pPr>
            <a:r>
              <a:rPr lang="en-US" dirty="0" smtClean="0"/>
              <a:t>Developed by the National Center for Farmworker Health, © 2014</a:t>
            </a:r>
            <a:endParaRPr lang="en-US" dirty="0"/>
          </a:p>
        </p:txBody>
      </p:sp>
      <p:sp>
        <p:nvSpPr>
          <p:cNvPr id="4" name="Slide Number Placeholder 3"/>
          <p:cNvSpPr>
            <a:spLocks noGrp="1"/>
          </p:cNvSpPr>
          <p:nvPr>
            <p:ph type="sldNum" sz="quarter" idx="5"/>
          </p:nvPr>
        </p:nvSpPr>
        <p:spPr>
          <a:xfrm>
            <a:off x="3971927" y="8686801"/>
            <a:ext cx="3038475" cy="465138"/>
          </a:xfrm>
          <a:prstGeom prst="rect">
            <a:avLst/>
          </a:prstGeom>
        </p:spPr>
        <p:txBody>
          <a:bodyPr vert="horz" lIns="91438" tIns="45718" rIns="91438" bIns="45718" rtlCol="0" anchor="b"/>
          <a:lstStyle>
            <a:lvl1pPr algn="r">
              <a:defRPr sz="1200"/>
            </a:lvl1pPr>
          </a:lstStyle>
          <a:p>
            <a:fld id="{92CC3E7F-AE70-4209-9DF0-83EAA23E6C00}" type="slidenum">
              <a:rPr lang="en-US" smtClean="0"/>
              <a:pPr/>
              <a:t>‹#›</a:t>
            </a:fld>
            <a:endParaRPr lang="en-US" dirty="0"/>
          </a:p>
        </p:txBody>
      </p:sp>
      <p:sp>
        <p:nvSpPr>
          <p:cNvPr id="2" name="Slide Image Placeholder 1"/>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7"/>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689443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t>This module will cover important strategies to keep in mind when communicating with patients through the health center encounter, from outreach and patient registration to the delivery of health information.   </a:t>
            </a:r>
          </a:p>
          <a:p>
            <a:r>
              <a:rPr lang="en-US" i="0" baseline="0" dirty="0" smtClean="0"/>
              <a:t>Key points:</a:t>
            </a:r>
          </a:p>
          <a:p>
            <a:pPr marL="170865" indent="-170865">
              <a:buFont typeface="Arial" panose="020B0604020202020204" pitchFamily="34" charset="0"/>
              <a:buChar char="•"/>
            </a:pPr>
            <a:r>
              <a:rPr lang="en-US" i="0" baseline="0" dirty="0" smtClean="0"/>
              <a:t>As you know, a lot of information is provided to patients at every point of contact when accessing care.</a:t>
            </a:r>
          </a:p>
          <a:p>
            <a:pPr marL="170865" indent="-170865">
              <a:buFont typeface="Arial" panose="020B0604020202020204" pitchFamily="34" charset="0"/>
              <a:buChar char="•"/>
            </a:pPr>
            <a:r>
              <a:rPr lang="en-US" i="0" baseline="0" dirty="0" smtClean="0"/>
              <a:t>The patient registration process, especially for first time patients can be overwhelming and confusing.</a:t>
            </a:r>
          </a:p>
          <a:p>
            <a:pPr marL="170865" indent="-170865">
              <a:buFont typeface="Arial" panose="020B0604020202020204" pitchFamily="34" charset="0"/>
              <a:buChar char="•"/>
            </a:pPr>
            <a:r>
              <a:rPr lang="en-US" i="0" baseline="0" dirty="0" smtClean="0"/>
              <a:t>This module will cover key strategies to keep in mind when communicating with the patient about the registration process and conducting outreach services.</a:t>
            </a:r>
          </a:p>
          <a:p>
            <a:pPr marL="0" indent="0">
              <a:buFont typeface="Arial" panose="020B0604020202020204" pitchFamily="34" charset="0"/>
              <a:buNone/>
            </a:pPr>
            <a:endParaRPr lang="en-US" i="0" baseline="0" dirty="0" smtClean="0"/>
          </a:p>
          <a:p>
            <a:pPr marL="0" indent="0">
              <a:buFont typeface="Arial" panose="020B0604020202020204" pitchFamily="34" charset="0"/>
              <a:buNone/>
            </a:pPr>
            <a:endParaRPr lang="en-US" i="0" baseline="0" dirty="0" smtClean="0"/>
          </a:p>
          <a:p>
            <a:endParaRPr lang="en-US" dirty="0"/>
          </a:p>
        </p:txBody>
      </p:sp>
      <p:sp>
        <p:nvSpPr>
          <p:cNvPr id="4" name="Slide Number Placeholder 3"/>
          <p:cNvSpPr>
            <a:spLocks noGrp="1"/>
          </p:cNvSpPr>
          <p:nvPr>
            <p:ph type="sldNum" sz="quarter" idx="10"/>
          </p:nvPr>
        </p:nvSpPr>
        <p:spPr/>
        <p:txBody>
          <a:bodyPr/>
          <a:lstStyle/>
          <a:p>
            <a:fld id="{278E2A0A-78D0-46BB-91AD-B5F5B5CF3E11}" type="slidenum">
              <a:rPr lang="en-US" smtClean="0"/>
              <a:pPr/>
              <a:t>1</a:t>
            </a:fld>
            <a:endParaRPr lang="en-US"/>
          </a:p>
        </p:txBody>
      </p:sp>
    </p:spTree>
    <p:extLst>
      <p:ext uri="{BB962C8B-B14F-4D97-AF65-F5344CB8AC3E}">
        <p14:creationId xmlns:p14="http://schemas.microsoft.com/office/powerpoint/2010/main" val="787082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a:xfrm>
            <a:off x="701675" y="4416430"/>
            <a:ext cx="5607050" cy="4183063"/>
          </a:xfrm>
          <a:prstGeom prst="rect">
            <a:avLst/>
          </a:prstGeom>
        </p:spPr>
        <p:txBody>
          <a:bodyPr>
            <a:normAutofit/>
          </a:bodyPr>
          <a:lstStyle/>
          <a:p>
            <a:pPr marL="0" marR="0" indent="0" algn="l" defTabSz="914379" rtl="0" eaLnBrk="0" fontAlgn="base" latinLnBrk="0" hangingPunct="0">
              <a:lnSpc>
                <a:spcPct val="100000"/>
              </a:lnSpc>
              <a:spcBef>
                <a:spcPct val="30000"/>
              </a:spcBef>
              <a:spcAft>
                <a:spcPct val="0"/>
              </a:spcAft>
              <a:buClrTx/>
              <a:buSzTx/>
              <a:buFont typeface="Arial"/>
              <a:buNone/>
              <a:tabLst/>
              <a:defRPr/>
            </a:pPr>
            <a:r>
              <a:rPr lang="en-US" i="1" baseline="0" dirty="0" smtClean="0"/>
              <a:t>This section of the module will cover general tips and strategies that should be taken into account when communicating with patients and providing the best care possible.</a:t>
            </a:r>
            <a:endParaRPr lang="es-VE" b="0" baseline="0" dirty="0" smtClean="0"/>
          </a:p>
        </p:txBody>
      </p:sp>
      <p:sp>
        <p:nvSpPr>
          <p:cNvPr id="5" name="Slide Number Placeholder 4"/>
          <p:cNvSpPr>
            <a:spLocks noGrp="1"/>
          </p:cNvSpPr>
          <p:nvPr>
            <p:ph type="sldNum" sz="quarter" idx="11"/>
          </p:nvPr>
        </p:nvSpPr>
        <p:spPr/>
        <p:txBody>
          <a:bodyPr/>
          <a:lstStyle/>
          <a:p>
            <a:fld id="{92CC3E7F-AE70-4209-9DF0-83EAA23E6C00}" type="slidenum">
              <a:rPr lang="en-US" smtClean="0"/>
              <a:pPr/>
              <a:t>10</a:t>
            </a:fld>
            <a:endParaRPr lang="en-US"/>
          </a:p>
        </p:txBody>
      </p:sp>
      <p:sp>
        <p:nvSpPr>
          <p:cNvPr id="6" name="TextBox 5"/>
          <p:cNvSpPr txBox="1"/>
          <p:nvPr/>
        </p:nvSpPr>
        <p:spPr>
          <a:xfrm>
            <a:off x="1371600" y="8886128"/>
            <a:ext cx="4267200" cy="246221"/>
          </a:xfrm>
          <a:prstGeom prst="rect">
            <a:avLst/>
          </a:prstGeom>
          <a:noFill/>
        </p:spPr>
        <p:txBody>
          <a:bodyPr wrap="square" rtlCol="0">
            <a:spAutoFit/>
          </a:bodyPr>
          <a:lstStyle/>
          <a:p>
            <a:pPr algn="ctr"/>
            <a:r>
              <a:rPr lang="en-US" sz="1000" dirty="0" smtClean="0"/>
              <a:t>Developed by the National Center for Farmworker Health, Inc. © 2013</a:t>
            </a:r>
            <a:endParaRPr lang="en-US" sz="10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37FB07C-A152-A749-9A33-46FEBF4AB13D}" type="slidenum">
              <a:rPr lang="en-US"/>
              <a:pPr>
                <a:defRPr/>
              </a:pPr>
              <a:t>11</a:t>
            </a:fld>
            <a:endParaRPr lang="en-US"/>
          </a:p>
        </p:txBody>
      </p:sp>
      <p:sp>
        <p:nvSpPr>
          <p:cNvPr id="256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56003" name="Rectangle 3"/>
          <p:cNvSpPr>
            <a:spLocks noGrp="1" noChangeArrowheads="1"/>
          </p:cNvSpPr>
          <p:nvPr>
            <p:ph type="body" idx="1"/>
          </p:nvPr>
        </p:nvSpPr>
        <p:spPr/>
        <p:txBody>
          <a:bodyPr/>
          <a:lstStyle/>
          <a:p>
            <a:pPr eaLnBrk="1" hangingPunct="1">
              <a:lnSpc>
                <a:spcPct val="80000"/>
              </a:lnSpc>
              <a:defRPr/>
            </a:pPr>
            <a:r>
              <a:rPr lang="en-US" sz="900" dirty="0" smtClean="0">
                <a:cs typeface="+mn-cs"/>
              </a:rPr>
              <a:t>Read</a:t>
            </a:r>
            <a:r>
              <a:rPr lang="en-US" sz="900" baseline="0" dirty="0" smtClean="0">
                <a:cs typeface="+mn-cs"/>
              </a:rPr>
              <a:t> or share.</a:t>
            </a:r>
          </a:p>
          <a:p>
            <a:pPr eaLnBrk="1" hangingPunct="1">
              <a:lnSpc>
                <a:spcPct val="80000"/>
              </a:lnSpc>
              <a:defRPr/>
            </a:pPr>
            <a:r>
              <a:rPr lang="en-US" sz="900" dirty="0" smtClean="0">
                <a:cs typeface="+mn-cs"/>
              </a:rPr>
              <a:t>Key </a:t>
            </a:r>
            <a:r>
              <a:rPr lang="en-US" sz="900" dirty="0" smtClean="0">
                <a:cs typeface="+mn-cs"/>
              </a:rPr>
              <a:t>points:</a:t>
            </a:r>
          </a:p>
          <a:p>
            <a:pPr marL="0" indent="0" eaLnBrk="1" hangingPunct="1">
              <a:lnSpc>
                <a:spcPct val="80000"/>
              </a:lnSpc>
              <a:buFont typeface="Arial"/>
              <a:buNone/>
              <a:defRPr/>
            </a:pPr>
            <a:r>
              <a:rPr lang="en-US" sz="900" b="1" dirty="0" smtClean="0">
                <a:cs typeface="+mn-cs"/>
              </a:rPr>
              <a:t>Strategy</a:t>
            </a:r>
            <a:r>
              <a:rPr lang="en-US" sz="900" b="1" baseline="0" dirty="0" smtClean="0">
                <a:cs typeface="+mn-cs"/>
              </a:rPr>
              <a:t> </a:t>
            </a:r>
            <a:r>
              <a:rPr lang="en-US" sz="900" b="1" baseline="0" dirty="0" smtClean="0">
                <a:cs typeface="+mn-cs"/>
              </a:rPr>
              <a:t>1.  Create a shame-free experience</a:t>
            </a:r>
          </a:p>
          <a:p>
            <a:pPr marL="0" indent="0" eaLnBrk="1" hangingPunct="1">
              <a:lnSpc>
                <a:spcPct val="80000"/>
              </a:lnSpc>
              <a:buFont typeface="Arial"/>
              <a:buNone/>
              <a:defRPr/>
            </a:pPr>
            <a:endParaRPr lang="en-US" sz="900" b="1" dirty="0" smtClean="0">
              <a:cs typeface="+mn-cs"/>
            </a:endParaRPr>
          </a:p>
          <a:p>
            <a:pPr marL="171450" indent="-171450" eaLnBrk="1" hangingPunct="1">
              <a:lnSpc>
                <a:spcPct val="80000"/>
              </a:lnSpc>
              <a:buFont typeface="Arial"/>
              <a:buChar char="•"/>
              <a:defRPr/>
            </a:pPr>
            <a:r>
              <a:rPr lang="en-US" sz="900" dirty="0" smtClean="0">
                <a:cs typeface="+mn-cs"/>
              </a:rPr>
              <a:t>Convey an attitude of helpfulness, caring</a:t>
            </a:r>
            <a:r>
              <a:rPr lang="en-US" sz="900" baseline="0" dirty="0" smtClean="0">
                <a:cs typeface="+mn-cs"/>
              </a:rPr>
              <a:t> and respect that should be done by all staff</a:t>
            </a:r>
            <a:r>
              <a:rPr lang="en-US" sz="900" dirty="0" smtClean="0">
                <a:cs typeface="+mn-cs"/>
              </a:rPr>
              <a:t>:  First impressions make a big difference!</a:t>
            </a:r>
          </a:p>
          <a:p>
            <a:pPr marL="628650" lvl="1" indent="-171450" eaLnBrk="1" hangingPunct="1">
              <a:lnSpc>
                <a:spcPct val="80000"/>
              </a:lnSpc>
              <a:buFont typeface="Arial"/>
              <a:buChar char="•"/>
              <a:defRPr/>
            </a:pPr>
            <a:r>
              <a:rPr lang="en-US" sz="900" b="1" dirty="0" smtClean="0"/>
              <a:t>Ask open ended questions</a:t>
            </a:r>
            <a:r>
              <a:rPr lang="en-US" sz="900" dirty="0" smtClean="0"/>
              <a:t> to get patients to open up.  What and How questions work well. You might start by asking </a:t>
            </a:r>
            <a:r>
              <a:rPr lang="ja-JP" altLang="en-US" sz="900" dirty="0" smtClean="0">
                <a:latin typeface="Arial"/>
              </a:rPr>
              <a:t>“</a:t>
            </a:r>
            <a:r>
              <a:rPr lang="en-US" sz="900" dirty="0" smtClean="0"/>
              <a:t>How can I help you today?</a:t>
            </a:r>
            <a:r>
              <a:rPr lang="ja-JP" altLang="en-US" sz="900" dirty="0" smtClean="0">
                <a:latin typeface="Arial"/>
              </a:rPr>
              <a:t>”</a:t>
            </a:r>
            <a:endParaRPr lang="en-US" altLang="ja-JP" sz="900" b="1" dirty="0" smtClean="0">
              <a:latin typeface="Arial" charset="0"/>
            </a:endParaRPr>
          </a:p>
          <a:p>
            <a:pPr marL="628650" lvl="1" indent="-171450" eaLnBrk="1" hangingPunct="1">
              <a:lnSpc>
                <a:spcPct val="80000"/>
              </a:lnSpc>
              <a:buFont typeface="Arial"/>
              <a:buChar char="•"/>
              <a:defRPr/>
            </a:pPr>
            <a:r>
              <a:rPr lang="en-US" sz="900" b="1" dirty="0" smtClean="0"/>
              <a:t>Listen.</a:t>
            </a:r>
            <a:r>
              <a:rPr lang="en-US" sz="900" dirty="0" smtClean="0"/>
              <a:t>  It is so easy to forget this critical piece of clear communication.  Giving the patient time to talk about his or her problems or issues is very important.</a:t>
            </a:r>
          </a:p>
          <a:p>
            <a:pPr marL="628650" lvl="1" indent="-171450" eaLnBrk="1" hangingPunct="1">
              <a:lnSpc>
                <a:spcPct val="80000"/>
              </a:lnSpc>
              <a:buFont typeface="Arial"/>
              <a:buChar char="•"/>
              <a:defRPr/>
            </a:pPr>
            <a:r>
              <a:rPr lang="en-US" sz="900" b="1" dirty="0" smtClean="0"/>
              <a:t>Encourage patients to speak up and ask questions</a:t>
            </a:r>
            <a:r>
              <a:rPr lang="en-US" sz="900" dirty="0" smtClean="0"/>
              <a:t>.  Assume that patients will not understand and let them know that what you are talking about is difficult.  </a:t>
            </a:r>
            <a:r>
              <a:rPr lang="ja-JP" altLang="en-US" sz="900" dirty="0" smtClean="0">
                <a:latin typeface="Arial"/>
              </a:rPr>
              <a:t>“</a:t>
            </a:r>
            <a:r>
              <a:rPr lang="en-US" sz="900" dirty="0" smtClean="0"/>
              <a:t>Let me know when you have questions</a:t>
            </a:r>
            <a:r>
              <a:rPr lang="ja-JP" altLang="en-US" sz="900" dirty="0" smtClean="0">
                <a:latin typeface="Arial"/>
              </a:rPr>
              <a:t>”</a:t>
            </a:r>
            <a:r>
              <a:rPr lang="en-US" sz="900" dirty="0" smtClean="0"/>
              <a:t>…the </a:t>
            </a:r>
            <a:r>
              <a:rPr lang="ja-JP" altLang="en-US" sz="900" dirty="0" smtClean="0">
                <a:latin typeface="Arial"/>
              </a:rPr>
              <a:t>‘</a:t>
            </a:r>
            <a:r>
              <a:rPr lang="en-US" sz="900" dirty="0" smtClean="0"/>
              <a:t>when</a:t>
            </a:r>
            <a:r>
              <a:rPr lang="ja-JP" altLang="en-US" sz="900" dirty="0" smtClean="0">
                <a:latin typeface="Arial"/>
              </a:rPr>
              <a:t>’</a:t>
            </a:r>
            <a:r>
              <a:rPr lang="en-US" sz="900" dirty="0" smtClean="0"/>
              <a:t> gives them the impression that you are expecting them to have questions.</a:t>
            </a:r>
            <a:endParaRPr lang="en-US" sz="900" b="1" dirty="0" smtClean="0"/>
          </a:p>
          <a:p>
            <a:pPr marL="628650" lvl="1" indent="-171450" eaLnBrk="1" hangingPunct="1">
              <a:lnSpc>
                <a:spcPct val="80000"/>
              </a:lnSpc>
              <a:buFont typeface="Arial"/>
              <a:buChar char="•"/>
              <a:defRPr/>
            </a:pPr>
            <a:r>
              <a:rPr lang="en-US" sz="900" b="1" dirty="0" smtClean="0"/>
              <a:t>Take responsibility for communication breakdowns.</a:t>
            </a:r>
            <a:r>
              <a:rPr lang="en-US" sz="900" dirty="0" smtClean="0"/>
              <a:t>  One of the most important things to remember in creating a shame-free experience is to remember it is your job as the front</a:t>
            </a:r>
            <a:r>
              <a:rPr lang="en-US" sz="900" baseline="0" dirty="0" smtClean="0"/>
              <a:t> desk staff/ educator/ </a:t>
            </a:r>
            <a:r>
              <a:rPr lang="en-US" sz="900" dirty="0" smtClean="0"/>
              <a:t>provider to help the patient understand regardless of why they may have difficulty.  </a:t>
            </a:r>
            <a:r>
              <a:rPr lang="ja-JP" altLang="en-US" sz="900" dirty="0" smtClean="0">
                <a:latin typeface="Arial"/>
              </a:rPr>
              <a:t>“</a:t>
            </a:r>
            <a:r>
              <a:rPr lang="en-US" sz="900" dirty="0" smtClean="0"/>
              <a:t>I didn‘t</a:t>
            </a:r>
            <a:r>
              <a:rPr lang="en-US" sz="900" baseline="0" dirty="0" smtClean="0">
                <a:latin typeface="Arial"/>
              </a:rPr>
              <a:t> </a:t>
            </a:r>
            <a:r>
              <a:rPr lang="en-US" sz="900" dirty="0" smtClean="0"/>
              <a:t>explain that very well…let me try again</a:t>
            </a:r>
            <a:r>
              <a:rPr lang="ja-JP" altLang="en-US" sz="900" dirty="0" smtClean="0">
                <a:latin typeface="Arial"/>
              </a:rPr>
              <a:t>”</a:t>
            </a:r>
            <a:r>
              <a:rPr lang="en-US" sz="900" dirty="0" smtClean="0"/>
              <a:t>.  </a:t>
            </a:r>
          </a:p>
          <a:p>
            <a:pPr marL="171450" indent="-171450" eaLnBrk="1" hangingPunct="1">
              <a:lnSpc>
                <a:spcPct val="80000"/>
              </a:lnSpc>
              <a:buFont typeface="Arial"/>
              <a:buChar char="•"/>
              <a:defRPr/>
            </a:pPr>
            <a:r>
              <a:rPr lang="en-US" sz="900" dirty="0" smtClean="0">
                <a:cs typeface="+mn-cs"/>
              </a:rPr>
              <a:t>When you find that someone does need assistance.  </a:t>
            </a:r>
            <a:r>
              <a:rPr lang="en-US" sz="900" b="1" dirty="0" smtClean="0">
                <a:cs typeface="+mn-cs"/>
              </a:rPr>
              <a:t>Provide help confidentially</a:t>
            </a:r>
            <a:r>
              <a:rPr lang="en-US" sz="900" dirty="0" smtClean="0">
                <a:cs typeface="+mn-cs"/>
              </a:rPr>
              <a:t>.  Help them in a private area, not in the waiting room for all to see.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7"/>
            <a:ext cx="5546725" cy="4727573"/>
          </a:xfrm>
        </p:spPr>
        <p:txBody>
          <a:bodyPr/>
          <a:lstStyle/>
          <a:p>
            <a:r>
              <a:rPr lang="en-US" i="0" dirty="0" smtClean="0"/>
              <a:t>Read or share.</a:t>
            </a:r>
          </a:p>
          <a:p>
            <a:endParaRPr lang="en-US" i="0" dirty="0" smtClean="0"/>
          </a:p>
          <a:p>
            <a:r>
              <a:rPr lang="en-US" b="1" i="0" dirty="0" smtClean="0"/>
              <a:t>Strategy 2.  Use universal precautions</a:t>
            </a:r>
            <a:endParaRPr lang="en-US" b="1" i="0" baseline="0" dirty="0" smtClean="0"/>
          </a:p>
          <a:p>
            <a:endParaRPr lang="en-US" i="0" dirty="0" smtClean="0"/>
          </a:p>
          <a:p>
            <a:pPr defTabSz="931752">
              <a:defRPr/>
            </a:pPr>
            <a:r>
              <a:rPr lang="en-US" dirty="0" smtClean="0"/>
              <a:t>Key points:</a:t>
            </a:r>
          </a:p>
          <a:p>
            <a:pPr defTabSz="931752">
              <a:defRPr/>
            </a:pPr>
            <a:endParaRPr lang="en-US" dirty="0" smtClean="0"/>
          </a:p>
          <a:p>
            <a:pPr marL="171450" marR="0" indent="-171450" algn="l" defTabSz="931752" rtl="0" eaLnBrk="0" fontAlgn="base" latinLnBrk="0" hangingPunct="0">
              <a:lnSpc>
                <a:spcPct val="100000"/>
              </a:lnSpc>
              <a:spcBef>
                <a:spcPct val="30000"/>
              </a:spcBef>
              <a:spcAft>
                <a:spcPct val="0"/>
              </a:spcAft>
              <a:buClrTx/>
              <a:buSzTx/>
              <a:buFont typeface="Arial"/>
              <a:buChar char="•"/>
              <a:tabLst/>
              <a:defRPr/>
            </a:pPr>
            <a:r>
              <a:rPr lang="es-VE" b="0" baseline="0" dirty="0" smtClean="0"/>
              <a:t>Having limited literacy skills is more common in some populations than in others, but many patients have difficulty understanding complex or unfamiliar health information.  </a:t>
            </a:r>
          </a:p>
          <a:p>
            <a:pPr marL="171450" indent="-171450" defTabSz="931752">
              <a:buFont typeface="Arial"/>
              <a:buChar char="•"/>
              <a:defRPr/>
            </a:pPr>
            <a:r>
              <a:rPr lang="en-US" dirty="0" smtClean="0"/>
              <a:t>This is the recommendation of the National Action Plan to Improve Health Literacy</a:t>
            </a:r>
            <a:r>
              <a:rPr lang="en-US" baseline="0" dirty="0" smtClean="0"/>
              <a:t> because low health literacy affects so many patients all the time, and all of us at some time.</a:t>
            </a:r>
          </a:p>
          <a:p>
            <a:pPr marL="171450" indent="-171450" defTabSz="931752">
              <a:buFont typeface="Arial"/>
              <a:buChar char="•"/>
              <a:defRPr/>
            </a:pPr>
            <a:r>
              <a:rPr lang="en-US" baseline="0" dirty="0" smtClean="0"/>
              <a:t>Health information can be complex and difficult to understand even for those individuals who have more education.  On average, people read 3-5 grades lower than the last year of school completed.  It is important to strive to use plain language in our communications and when providing written materials, they should be written in a 4</a:t>
            </a:r>
            <a:r>
              <a:rPr lang="en-US" baseline="30000" dirty="0" smtClean="0"/>
              <a:t>th</a:t>
            </a:r>
            <a:r>
              <a:rPr lang="en-US" baseline="0" dirty="0" smtClean="0"/>
              <a:t>-6</a:t>
            </a:r>
            <a:r>
              <a:rPr lang="en-US" baseline="30000" dirty="0" smtClean="0"/>
              <a:t>th</a:t>
            </a:r>
            <a:r>
              <a:rPr lang="en-US" baseline="0" dirty="0" smtClean="0"/>
              <a:t> grade reading level.</a:t>
            </a:r>
          </a:p>
          <a:p>
            <a:pPr marL="171450" indent="-171450" defTabSz="931752">
              <a:buFont typeface="Arial"/>
              <a:buChar char="•"/>
              <a:defRPr/>
            </a:pPr>
            <a:r>
              <a:rPr lang="en-US" baseline="0" dirty="0" smtClean="0"/>
              <a:t>Create a safe and shame-free environment so patients can feel comfortable in asking you questions.</a:t>
            </a:r>
          </a:p>
          <a:p>
            <a:pPr marL="171450" indent="-171450" defTabSz="931752">
              <a:buFont typeface="Arial"/>
              <a:buChar char="•"/>
              <a:defRPr/>
            </a:pPr>
            <a:r>
              <a:rPr lang="en-US" baseline="0" dirty="0" smtClean="0"/>
              <a:t>Offer to help, regardless of appearance.</a:t>
            </a:r>
          </a:p>
          <a:p>
            <a:pPr marL="171450" indent="-171450" defTabSz="931752">
              <a:buFont typeface="Arial"/>
              <a:buChar char="•"/>
              <a:defRPr/>
            </a:pPr>
            <a:r>
              <a:rPr lang="en-US" baseline="0" dirty="0" smtClean="0"/>
              <a:t>Always strive to provide patient-centered care.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523FAB1-B324-4554-BA29-94E909FE0FD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680151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006E50D-AA4B-7A47-9A89-31D7D880692C}" type="slidenum">
              <a:rPr lang="en-US"/>
              <a:pPr>
                <a:defRPr/>
              </a:pPr>
              <a:t>13</a:t>
            </a:fld>
            <a:endParaRPr lang="en-US"/>
          </a:p>
        </p:txBody>
      </p:sp>
      <p:sp>
        <p:nvSpPr>
          <p:cNvPr id="158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8723" name="Rectangle 3"/>
          <p:cNvSpPr>
            <a:spLocks noGrp="1" noChangeArrowheads="1"/>
          </p:cNvSpPr>
          <p:nvPr>
            <p:ph type="body" idx="1"/>
          </p:nvPr>
        </p:nvSpPr>
        <p:spPr>
          <a:xfrm>
            <a:off x="685800" y="4416427"/>
            <a:ext cx="5622925" cy="4803773"/>
          </a:xfrm>
        </p:spPr>
        <p:txBody>
          <a:bodyPr/>
          <a:lstStyle/>
          <a:p>
            <a:pPr eaLnBrk="1" hangingPunct="1">
              <a:defRPr/>
            </a:pPr>
            <a:r>
              <a:rPr lang="en-US" sz="1050" dirty="0" smtClean="0"/>
              <a:t>Read or share.</a:t>
            </a:r>
          </a:p>
          <a:p>
            <a:pPr eaLnBrk="1" hangingPunct="1">
              <a:defRPr/>
            </a:pPr>
            <a:r>
              <a:rPr lang="en-US" sz="1050" b="1" dirty="0" smtClean="0"/>
              <a:t>Strategy </a:t>
            </a:r>
            <a:r>
              <a:rPr lang="en-US" sz="1050" b="1" dirty="0" smtClean="0"/>
              <a:t>3.</a:t>
            </a:r>
            <a:r>
              <a:rPr lang="en-US" sz="1050" b="1" baseline="0" dirty="0" smtClean="0"/>
              <a:t>  Assess Communication Needs</a:t>
            </a:r>
            <a:endParaRPr lang="en-US" sz="1050" b="1" dirty="0" smtClean="0"/>
          </a:p>
          <a:p>
            <a:pPr eaLnBrk="1" hangingPunct="1">
              <a:defRPr/>
            </a:pPr>
            <a:r>
              <a:rPr lang="en-US" sz="1050" dirty="0" smtClean="0"/>
              <a:t>Key </a:t>
            </a:r>
            <a:r>
              <a:rPr lang="en-US" sz="1050" dirty="0" smtClean="0"/>
              <a:t>points: </a:t>
            </a:r>
          </a:p>
          <a:p>
            <a:pPr marL="171450" indent="-171450" defTabSz="914379">
              <a:buFont typeface="Arial"/>
              <a:buChar char="•"/>
              <a:defRPr/>
            </a:pPr>
            <a:r>
              <a:rPr lang="es-VE" sz="1050" b="0" baseline="0" dirty="0" smtClean="0"/>
              <a:t>In the patient registration process, it is important to pick up on a peron’s ability to read or write.  If asked, a patient may not tell you.  Can you see the patient sturggling with filling out the forms?  Is there infomation left blank.</a:t>
            </a:r>
          </a:p>
          <a:p>
            <a:pPr marL="171450" indent="-171450" eaLnBrk="1" hangingPunct="1">
              <a:buFont typeface="Arial"/>
              <a:buChar char="•"/>
              <a:defRPr/>
            </a:pPr>
            <a:r>
              <a:rPr lang="en-US" sz="1050" dirty="0" smtClean="0"/>
              <a:t>It is not practical to give every patient a </a:t>
            </a:r>
            <a:r>
              <a:rPr lang="ja-JP" altLang="en-US" sz="1050" dirty="0" smtClean="0">
                <a:latin typeface="Arial"/>
              </a:rPr>
              <a:t>“</a:t>
            </a:r>
            <a:r>
              <a:rPr lang="en-US" sz="1050" dirty="0" smtClean="0"/>
              <a:t>health literacy test</a:t>
            </a:r>
            <a:r>
              <a:rPr lang="ja-JP" altLang="en-US" sz="1050" dirty="0" smtClean="0">
                <a:latin typeface="Arial"/>
              </a:rPr>
              <a:t>”</a:t>
            </a:r>
            <a:r>
              <a:rPr lang="en-US" sz="1050" dirty="0" smtClean="0"/>
              <a:t>. </a:t>
            </a:r>
            <a:r>
              <a:rPr lang="en-US" sz="1050" baseline="0" dirty="0" smtClean="0"/>
              <a:t> </a:t>
            </a:r>
          </a:p>
          <a:p>
            <a:pPr marL="171450" indent="-171450" eaLnBrk="1" hangingPunct="1">
              <a:buFont typeface="Arial"/>
              <a:buChar char="•"/>
              <a:defRPr/>
            </a:pPr>
            <a:r>
              <a:rPr lang="en-US" sz="1050" baseline="0" dirty="0" smtClean="0"/>
              <a:t>We should focus our efforts i</a:t>
            </a:r>
            <a:r>
              <a:rPr lang="en-US" sz="1050" dirty="0" smtClean="0"/>
              <a:t>on clear communication with all patients.  </a:t>
            </a:r>
          </a:p>
          <a:p>
            <a:pPr marL="171450" indent="-171450" eaLnBrk="1" hangingPunct="1">
              <a:buFont typeface="Arial"/>
              <a:buChar char="•"/>
              <a:defRPr/>
            </a:pPr>
            <a:r>
              <a:rPr lang="en-US" sz="1050" dirty="0" smtClean="0"/>
              <a:t>There are some things that you can look for to help you recognize when patients are having a difficult time.  Th</a:t>
            </a:r>
            <a:r>
              <a:rPr lang="en-US" sz="1050" baseline="0" dirty="0" smtClean="0"/>
              <a:t>e red flags include</a:t>
            </a:r>
          </a:p>
          <a:p>
            <a:pPr marL="628650" lvl="1" indent="-171450" eaLnBrk="1" hangingPunct="1">
              <a:buFont typeface="Arial"/>
              <a:buChar char="•"/>
              <a:defRPr/>
            </a:pPr>
            <a:r>
              <a:rPr lang="en-US" sz="1050" dirty="0" smtClean="0"/>
              <a:t>Making excuses:  </a:t>
            </a:r>
            <a:r>
              <a:rPr lang="ja-JP" altLang="en-US" sz="1050" dirty="0" smtClean="0">
                <a:latin typeface="Arial"/>
              </a:rPr>
              <a:t>“</a:t>
            </a:r>
            <a:r>
              <a:rPr lang="en-US" sz="1050" dirty="0" smtClean="0"/>
              <a:t>I forgot my glasses, </a:t>
            </a:r>
            <a:r>
              <a:rPr lang="en-US" sz="1050" dirty="0" smtClean="0"/>
              <a:t>I</a:t>
            </a:r>
            <a:r>
              <a:rPr lang="en-US" sz="1050" dirty="0" smtClean="0">
                <a:latin typeface="Arial"/>
              </a:rPr>
              <a:t>’</a:t>
            </a:r>
            <a:r>
              <a:rPr lang="en-US" sz="1050" dirty="0" smtClean="0"/>
              <a:t>ll </a:t>
            </a:r>
            <a:r>
              <a:rPr lang="en-US" sz="1050" dirty="0" smtClean="0"/>
              <a:t>read it when I get home</a:t>
            </a:r>
            <a:r>
              <a:rPr lang="ja-JP" altLang="en-US" sz="1050" dirty="0" smtClean="0">
                <a:latin typeface="Arial"/>
              </a:rPr>
              <a:t>”</a:t>
            </a:r>
            <a:r>
              <a:rPr lang="en-US" sz="1050" dirty="0" smtClean="0"/>
              <a:t>  </a:t>
            </a:r>
            <a:r>
              <a:rPr lang="ja-JP" altLang="en-US" sz="1050" dirty="0" smtClean="0">
                <a:latin typeface="Arial"/>
              </a:rPr>
              <a:t>“</a:t>
            </a:r>
            <a:r>
              <a:rPr lang="en-US" sz="1050" dirty="0" smtClean="0"/>
              <a:t>Let me bring it home to discuss it with my children/spouse</a:t>
            </a:r>
            <a:r>
              <a:rPr lang="ja-JP" altLang="en-US" sz="1050" dirty="0" smtClean="0">
                <a:latin typeface="Arial"/>
              </a:rPr>
              <a:t>”</a:t>
            </a:r>
            <a:r>
              <a:rPr lang="en-US" sz="1050" dirty="0" smtClean="0"/>
              <a:t>; using humor or clowning around</a:t>
            </a:r>
          </a:p>
          <a:p>
            <a:pPr marL="628650" lvl="1" indent="-171450" eaLnBrk="1" hangingPunct="1">
              <a:buFont typeface="Arial"/>
              <a:buChar char="•"/>
              <a:defRPr/>
            </a:pPr>
            <a:r>
              <a:rPr lang="en-US" sz="1050" dirty="0" smtClean="0"/>
              <a:t>Perceived resistance:  someone getting frustrated, not wanting to listen or follow instructions</a:t>
            </a:r>
          </a:p>
          <a:p>
            <a:pPr marL="628650" lvl="1" indent="-171450" eaLnBrk="1" hangingPunct="1">
              <a:buFont typeface="Arial"/>
              <a:buChar char="•"/>
              <a:defRPr/>
            </a:pPr>
            <a:r>
              <a:rPr lang="en-US" sz="1050" dirty="0" smtClean="0"/>
              <a:t>Someone who has no questions – this may not mean that they understand everything</a:t>
            </a:r>
          </a:p>
          <a:p>
            <a:pPr marL="628650" lvl="1" indent="-171450" eaLnBrk="1" hangingPunct="1">
              <a:buFont typeface="Arial"/>
              <a:buChar char="•"/>
              <a:defRPr/>
            </a:pPr>
            <a:r>
              <a:rPr lang="en-US" sz="1050" dirty="0" smtClean="0"/>
              <a:t>Missed appointments, for example to specialists, or not refilling prescriptions when expected</a:t>
            </a:r>
          </a:p>
          <a:p>
            <a:pPr marL="171450" indent="-171450" eaLnBrk="1" hangingPunct="1">
              <a:buFont typeface="Arial"/>
              <a:buChar char="•"/>
              <a:defRPr/>
            </a:pPr>
            <a:r>
              <a:rPr lang="en-US" sz="1050" dirty="0" smtClean="0"/>
              <a:t>You may also want to watch for</a:t>
            </a:r>
          </a:p>
          <a:p>
            <a:pPr lvl="2" eaLnBrk="1" hangingPunct="1">
              <a:buFontTx/>
              <a:buChar char="•"/>
              <a:defRPr/>
            </a:pPr>
            <a:r>
              <a:rPr lang="en-US" sz="1050" dirty="0" smtClean="0"/>
              <a:t>Incomplete forms</a:t>
            </a:r>
          </a:p>
          <a:p>
            <a:pPr lvl="2" eaLnBrk="1" hangingPunct="1">
              <a:buFontTx/>
              <a:buChar char="•"/>
              <a:defRPr/>
            </a:pPr>
            <a:r>
              <a:rPr lang="en-US" sz="1050" dirty="0" smtClean="0"/>
              <a:t>If patient waits to seek help until they are so sick that they need to go to the ER or hospital rather than the doctor</a:t>
            </a:r>
            <a:r>
              <a:rPr lang="ja-JP" altLang="en-US" sz="1050" dirty="0" smtClean="0">
                <a:latin typeface="Arial"/>
              </a:rPr>
              <a:t>’</a:t>
            </a:r>
            <a:r>
              <a:rPr lang="en-US" sz="1050" dirty="0" smtClean="0"/>
              <a:t>s office</a:t>
            </a:r>
          </a:p>
          <a:p>
            <a:pPr lvl="2" eaLnBrk="1" hangingPunct="1">
              <a:buFontTx/>
              <a:buChar char="•"/>
              <a:defRPr/>
            </a:pPr>
            <a:r>
              <a:rPr lang="en-US" sz="1050" dirty="0" smtClean="0"/>
              <a:t>If they are unable to name medications or how to take them (the brown bag test)</a:t>
            </a:r>
          </a:p>
          <a:p>
            <a:pPr eaLnBrk="1" hangingPunct="1">
              <a:defRPr/>
            </a:pPr>
            <a:endParaRPr lang="en-US" dirty="0"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a:xfrm>
            <a:off x="701675" y="4416430"/>
            <a:ext cx="5607050" cy="4183063"/>
          </a:xfrm>
          <a:prstGeom prst="rect">
            <a:avLst/>
          </a:prstGeom>
        </p:spPr>
        <p:txBody>
          <a:bodyPr>
            <a:normAutofit lnSpcReduction="10000"/>
          </a:bodyPr>
          <a:lstStyle/>
          <a:p>
            <a:pPr defTabSz="914379">
              <a:defRPr/>
            </a:pPr>
            <a:r>
              <a:rPr lang="es-VE" b="0" i="1" baseline="0" dirty="0" smtClean="0"/>
              <a:t>Read or share. </a:t>
            </a:r>
          </a:p>
          <a:p>
            <a:pPr defTabSz="914379">
              <a:defRPr/>
            </a:pPr>
            <a:endParaRPr lang="es-VE" b="0" baseline="0" dirty="0" smtClean="0"/>
          </a:p>
          <a:p>
            <a:pPr defTabSz="914379">
              <a:defRPr/>
            </a:pPr>
            <a:r>
              <a:rPr lang="es-VE" b="1" baseline="0" dirty="0" smtClean="0"/>
              <a:t>Strategy 4.  Practice Effective Communication Skills</a:t>
            </a:r>
          </a:p>
          <a:p>
            <a:pPr marL="171448" indent="-171448"/>
            <a:endParaRPr lang="en-US" altLang="en-US" dirty="0" smtClean="0"/>
          </a:p>
          <a:p>
            <a:pPr marL="171448" indent="-171448"/>
            <a:r>
              <a:rPr lang="en-US" altLang="en-US" dirty="0" smtClean="0"/>
              <a:t>Key Points: </a:t>
            </a:r>
          </a:p>
          <a:p>
            <a:pPr marL="171450" indent="-171450">
              <a:buFont typeface="Arial"/>
              <a:buChar char="•"/>
            </a:pPr>
            <a:r>
              <a:rPr lang="en-US" altLang="en-US" dirty="0" smtClean="0"/>
              <a:t>We</a:t>
            </a:r>
            <a:r>
              <a:rPr lang="en-US" altLang="en-US" baseline="0" dirty="0" smtClean="0"/>
              <a:t> spend most of our time engaging in interpersonal communications.</a:t>
            </a:r>
          </a:p>
          <a:p>
            <a:pPr marL="171450" indent="-171450">
              <a:buFont typeface="Arial"/>
              <a:buChar char="•"/>
            </a:pPr>
            <a:r>
              <a:rPr lang="en-US" altLang="en-US" baseline="0" dirty="0" smtClean="0"/>
              <a:t>Communication can be challenging.  We may not communicate clearly, therefore the receiver may misinterpret the information.  I may misunderstand the meaning behind someone’s words and then can cause confusion, frustration, etc.</a:t>
            </a:r>
          </a:p>
          <a:p>
            <a:pPr marL="171450" indent="-171450">
              <a:buFont typeface="Arial"/>
              <a:buChar char="•"/>
            </a:pPr>
            <a:r>
              <a:rPr lang="en-US" altLang="en-US" dirty="0" smtClean="0"/>
              <a:t>Likewise</a:t>
            </a:r>
            <a:r>
              <a:rPr lang="en-US" altLang="en-US" baseline="0" dirty="0" smtClean="0"/>
              <a:t> with your patients.  They may not always understand what we are trying to say.  They may not understand the information and may react or respond in a way you did not expect.</a:t>
            </a:r>
          </a:p>
          <a:p>
            <a:pPr marL="171450" indent="-171450">
              <a:buFont typeface="Arial"/>
              <a:buChar char="•"/>
            </a:pPr>
            <a:r>
              <a:rPr lang="en-US" altLang="en-US" dirty="0" smtClean="0"/>
              <a:t>As you all know communication is not impacted just by the words we say but also by our body language – </a:t>
            </a:r>
            <a:r>
              <a:rPr lang="en-US" altLang="en-US" b="1" i="1" dirty="0" smtClean="0"/>
              <a:t>how </a:t>
            </a:r>
            <a:r>
              <a:rPr lang="en-US" altLang="en-US" dirty="0" smtClean="0"/>
              <a:t>we say things. In fact, we may not be saying anything with words but we are still saying something with our body. Therefore, it is very important to be aware of your body language and focus on projecting a positive body language at all times. </a:t>
            </a:r>
          </a:p>
          <a:p>
            <a:pPr marL="171450" indent="-171450">
              <a:buFont typeface="Arial"/>
              <a:buChar char="•"/>
            </a:pPr>
            <a:r>
              <a:rPr lang="en-US" altLang="en-US" dirty="0" smtClean="0"/>
              <a:t>Listening</a:t>
            </a:r>
            <a:r>
              <a:rPr lang="en-US" altLang="en-US" baseline="0" dirty="0" smtClean="0"/>
              <a:t> is key in all our interactions.  Listening can also be difficult and takes a lot of effort.  Do we seek clarification?  Do we ask our patients to repeat information they just heard to ensure understanding?</a:t>
            </a:r>
            <a:endParaRPr lang="en-US" altLang="en-US" dirty="0" smtClean="0"/>
          </a:p>
          <a:p>
            <a:pPr marL="0" indent="0">
              <a:buFontTx/>
              <a:buNone/>
            </a:pPr>
            <a:endParaRPr lang="en-US" altLang="en-US" i="1" dirty="0" smtClean="0"/>
          </a:p>
        </p:txBody>
      </p:sp>
      <p:sp>
        <p:nvSpPr>
          <p:cNvPr id="5" name="Slide Number Placeholder 4"/>
          <p:cNvSpPr>
            <a:spLocks noGrp="1"/>
          </p:cNvSpPr>
          <p:nvPr>
            <p:ph type="sldNum" sz="quarter" idx="11"/>
          </p:nvPr>
        </p:nvSpPr>
        <p:spPr/>
        <p:txBody>
          <a:bodyPr/>
          <a:lstStyle/>
          <a:p>
            <a:fld id="{92CC3E7F-AE70-4209-9DF0-83EAA23E6C00}" type="slidenum">
              <a:rPr lang="en-US" smtClean="0"/>
              <a:pPr/>
              <a:t>14</a:t>
            </a:fld>
            <a:endParaRPr lang="en-US"/>
          </a:p>
        </p:txBody>
      </p:sp>
      <p:sp>
        <p:nvSpPr>
          <p:cNvPr id="6" name="TextBox 5"/>
          <p:cNvSpPr txBox="1"/>
          <p:nvPr/>
        </p:nvSpPr>
        <p:spPr>
          <a:xfrm>
            <a:off x="1371600" y="8886128"/>
            <a:ext cx="4267200" cy="246221"/>
          </a:xfrm>
          <a:prstGeom prst="rect">
            <a:avLst/>
          </a:prstGeom>
          <a:noFill/>
        </p:spPr>
        <p:txBody>
          <a:bodyPr wrap="square" rtlCol="0">
            <a:spAutoFit/>
          </a:bodyPr>
          <a:lstStyle/>
          <a:p>
            <a:pPr algn="ctr"/>
            <a:r>
              <a:rPr lang="en-US" sz="1000" dirty="0" smtClean="0"/>
              <a:t>Developed by the National Center for Farmworker Health, Inc. © 2013</a:t>
            </a:r>
            <a:endParaRPr lang="en-US" sz="10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C5F9B88-29BF-A84C-9743-C77D861981C3}" type="slidenum">
              <a:rPr lang="en-US"/>
              <a:pPr>
                <a:defRPr/>
              </a:pPr>
              <a:t>15</a:t>
            </a:fld>
            <a:endParaRPr lang="en-US"/>
          </a:p>
        </p:txBody>
      </p:sp>
      <p:sp>
        <p:nvSpPr>
          <p:cNvPr id="2580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58051" name="Rectangle 3"/>
          <p:cNvSpPr>
            <a:spLocks noGrp="1" noChangeArrowheads="1"/>
          </p:cNvSpPr>
          <p:nvPr>
            <p:ph type="body" idx="1"/>
          </p:nvPr>
        </p:nvSpPr>
        <p:spPr/>
        <p:txBody>
          <a:bodyPr/>
          <a:lstStyle/>
          <a:p>
            <a:pPr eaLnBrk="1" hangingPunct="1">
              <a:lnSpc>
                <a:spcPct val="90000"/>
              </a:lnSpc>
              <a:defRPr/>
            </a:pPr>
            <a:r>
              <a:rPr lang="en-US" sz="900" dirty="0" smtClean="0">
                <a:cs typeface="+mn-cs"/>
              </a:rPr>
              <a:t>Read</a:t>
            </a:r>
            <a:r>
              <a:rPr lang="en-US" sz="900" baseline="0" dirty="0" smtClean="0">
                <a:cs typeface="+mn-cs"/>
              </a:rPr>
              <a:t> or share.</a:t>
            </a:r>
          </a:p>
          <a:p>
            <a:pPr eaLnBrk="1" hangingPunct="1">
              <a:lnSpc>
                <a:spcPct val="90000"/>
              </a:lnSpc>
              <a:defRPr/>
            </a:pPr>
            <a:endParaRPr lang="en-US" sz="900" baseline="0" dirty="0" smtClean="0">
              <a:cs typeface="+mn-cs"/>
            </a:endParaRPr>
          </a:p>
          <a:p>
            <a:pPr eaLnBrk="1" hangingPunct="1">
              <a:lnSpc>
                <a:spcPct val="90000"/>
              </a:lnSpc>
              <a:defRPr/>
            </a:pPr>
            <a:r>
              <a:rPr lang="en-US" sz="900" b="1" baseline="0" dirty="0" smtClean="0">
                <a:cs typeface="+mn-cs"/>
              </a:rPr>
              <a:t>Strategy 5.  Improve interpersonal communications</a:t>
            </a:r>
          </a:p>
          <a:p>
            <a:pPr eaLnBrk="1" hangingPunct="1">
              <a:lnSpc>
                <a:spcPct val="90000"/>
              </a:lnSpc>
              <a:defRPr/>
            </a:pPr>
            <a:endParaRPr lang="en-US" sz="900" baseline="0" dirty="0" smtClean="0">
              <a:cs typeface="+mn-cs"/>
            </a:endParaRPr>
          </a:p>
          <a:p>
            <a:pPr eaLnBrk="1" hangingPunct="1">
              <a:lnSpc>
                <a:spcPct val="90000"/>
              </a:lnSpc>
              <a:defRPr/>
            </a:pPr>
            <a:r>
              <a:rPr lang="en-US" sz="900" baseline="0" dirty="0" smtClean="0">
                <a:cs typeface="+mn-cs"/>
              </a:rPr>
              <a:t>Key Points:</a:t>
            </a:r>
          </a:p>
          <a:p>
            <a:pPr marL="171450" indent="-171450" eaLnBrk="1" hangingPunct="1">
              <a:lnSpc>
                <a:spcPct val="90000"/>
              </a:lnSpc>
              <a:buFont typeface="Arial"/>
              <a:buChar char="•"/>
              <a:defRPr/>
            </a:pPr>
            <a:r>
              <a:rPr lang="en-US" sz="900" dirty="0" smtClean="0">
                <a:cs typeface="+mn-cs"/>
              </a:rPr>
              <a:t>It is also very important to look at how we explain things…how we are talking and what words are we using.  So think about</a:t>
            </a:r>
            <a:r>
              <a:rPr lang="en-US" sz="900" baseline="0" dirty="0" smtClean="0">
                <a:cs typeface="+mn-cs"/>
              </a:rPr>
              <a:t> this in terms of the registration process. </a:t>
            </a:r>
            <a:endParaRPr lang="en-US" sz="900" dirty="0" smtClean="0">
              <a:cs typeface="+mn-cs"/>
            </a:endParaRPr>
          </a:p>
          <a:p>
            <a:pPr marL="171450" indent="-171450" eaLnBrk="1" hangingPunct="1">
              <a:lnSpc>
                <a:spcPct val="90000"/>
              </a:lnSpc>
              <a:buFont typeface="Arial"/>
              <a:buChar char="•"/>
              <a:defRPr/>
            </a:pPr>
            <a:r>
              <a:rPr lang="en-US" sz="900" dirty="0" smtClean="0"/>
              <a:t>Slow down the pace of your speech.  Don</a:t>
            </a:r>
            <a:r>
              <a:rPr lang="ja-JP" altLang="en-US" sz="900" dirty="0" smtClean="0">
                <a:latin typeface="Arial"/>
              </a:rPr>
              <a:t>’</a:t>
            </a:r>
            <a:r>
              <a:rPr lang="en-US" sz="900" dirty="0" smtClean="0"/>
              <a:t>t speak so quickly.  Speaking more slowly gives the patient time to take in what</a:t>
            </a:r>
            <a:r>
              <a:rPr lang="ja-JP" altLang="en-US" sz="900" dirty="0" smtClean="0">
                <a:latin typeface="Arial"/>
              </a:rPr>
              <a:t>’</a:t>
            </a:r>
            <a:r>
              <a:rPr lang="en-US" sz="900" dirty="0" smtClean="0"/>
              <a:t>s been said and may help them develop important questions.</a:t>
            </a:r>
            <a:r>
              <a:rPr lang="en-US" sz="900" baseline="0" dirty="0" smtClean="0"/>
              <a:t> </a:t>
            </a:r>
          </a:p>
          <a:p>
            <a:pPr marL="171450" indent="-171450" eaLnBrk="1" hangingPunct="1">
              <a:lnSpc>
                <a:spcPct val="90000"/>
              </a:lnSpc>
              <a:buFont typeface="Arial"/>
              <a:buChar char="•"/>
              <a:defRPr/>
            </a:pPr>
            <a:r>
              <a:rPr lang="en-US" sz="900" dirty="0" smtClean="0"/>
              <a:t>Use plain, </a:t>
            </a:r>
            <a:r>
              <a:rPr lang="en-US" sz="900" u="sng" dirty="0" smtClean="0"/>
              <a:t>non-medical</a:t>
            </a:r>
            <a:r>
              <a:rPr lang="en-US" sz="900" dirty="0" smtClean="0"/>
              <a:t> language: words that anyone could understand.  Often called </a:t>
            </a:r>
            <a:r>
              <a:rPr lang="ja-JP" altLang="en-US" sz="900" dirty="0" smtClean="0">
                <a:latin typeface="Arial"/>
              </a:rPr>
              <a:t>“</a:t>
            </a:r>
            <a:r>
              <a:rPr lang="en-US" sz="900" dirty="0" smtClean="0"/>
              <a:t>living room</a:t>
            </a:r>
            <a:r>
              <a:rPr lang="ja-JP" altLang="en-US" sz="900" dirty="0" smtClean="0">
                <a:latin typeface="Arial"/>
              </a:rPr>
              <a:t>”</a:t>
            </a:r>
            <a:r>
              <a:rPr lang="en-US" sz="900" dirty="0" smtClean="0"/>
              <a:t> language, because you use words that you</a:t>
            </a:r>
            <a:r>
              <a:rPr lang="ja-JP" altLang="en-US" sz="900" dirty="0" smtClean="0">
                <a:latin typeface="Arial"/>
              </a:rPr>
              <a:t>’</a:t>
            </a:r>
            <a:r>
              <a:rPr lang="en-US" sz="900" dirty="0" smtClean="0"/>
              <a:t>d use talking to your family or friends at home.  Keep away from medical jargon and terminology;</a:t>
            </a:r>
            <a:r>
              <a:rPr lang="en-US" sz="900" baseline="0" dirty="0" smtClean="0"/>
              <a:t> do not use acronyms</a:t>
            </a:r>
            <a:r>
              <a:rPr lang="en-US" sz="900" dirty="0" smtClean="0"/>
              <a:t>.  If you must use medical terms, then explain them as well.  Patients want to understand their medical conditions and treatment plans.  </a:t>
            </a:r>
          </a:p>
          <a:p>
            <a:endParaRPr lang="en-US" dirty="0" smtClean="0"/>
          </a:p>
          <a:p>
            <a:pPr marL="0" indent="0">
              <a:buFont typeface="Arial" panose="020B0604020202020204" pitchFamily="34" charset="0"/>
              <a:buNone/>
            </a:pPr>
            <a:r>
              <a:rPr lang="en-US" i="1" dirty="0" smtClean="0"/>
              <a:t>Discuss with the group the following questions and</a:t>
            </a:r>
            <a:r>
              <a:rPr lang="en-US" i="1" baseline="0" dirty="0" smtClean="0"/>
              <a:t> ask the group to t</a:t>
            </a:r>
            <a:r>
              <a:rPr lang="en-US" i="1" dirty="0" smtClean="0"/>
              <a:t>hink</a:t>
            </a:r>
            <a:r>
              <a:rPr lang="en-US" i="1" baseline="0" dirty="0" smtClean="0"/>
              <a:t> about all the terms that are used in their work. </a:t>
            </a:r>
          </a:p>
          <a:p>
            <a:pPr marL="171450" indent="-171450">
              <a:buFont typeface="Arial"/>
              <a:buChar char="•"/>
            </a:pPr>
            <a:r>
              <a:rPr lang="en-US" i="1" baseline="0" dirty="0" smtClean="0"/>
              <a:t>Are there acronyms we use that our patients may not understand? </a:t>
            </a:r>
          </a:p>
          <a:p>
            <a:pPr marL="171450" indent="-171450">
              <a:buFont typeface="Arial"/>
              <a:buChar char="•"/>
            </a:pPr>
            <a:r>
              <a:rPr lang="en-US" i="1" baseline="0" dirty="0" smtClean="0"/>
              <a:t>Are there programs we talk about that our patients may not know about?  </a:t>
            </a:r>
          </a:p>
          <a:p>
            <a:pPr marL="171450" indent="-171450">
              <a:buFont typeface="Arial"/>
              <a:buChar char="•"/>
            </a:pPr>
            <a:r>
              <a:rPr lang="en-US" i="1" baseline="0" dirty="0" smtClean="0"/>
              <a:t>Are we explaining this information to them?  </a:t>
            </a:r>
          </a:p>
          <a:p>
            <a:pPr marL="171450" indent="-171450">
              <a:buFont typeface="Arial"/>
              <a:buChar char="•"/>
            </a:pPr>
            <a:r>
              <a:rPr lang="en-US" i="1" baseline="0" dirty="0" smtClean="0"/>
              <a:t>Do they understand sliding fee scale or other payment options?   </a:t>
            </a:r>
          </a:p>
          <a:p>
            <a:pPr marL="171450" indent="-171450">
              <a:buFont typeface="Arial"/>
              <a:buChar char="•"/>
            </a:pPr>
            <a:r>
              <a:rPr lang="en-US" i="1" baseline="0" dirty="0" smtClean="0"/>
              <a:t>Are there other words that can be used to convey meaning?</a:t>
            </a:r>
          </a:p>
          <a:p>
            <a:pPr marL="626513" lvl="1" indent="-170867" eaLnBrk="1" hangingPunct="1">
              <a:buFont typeface="Arial" panose="020B0604020202020204" pitchFamily="34" charset="0"/>
              <a:buChar char="•"/>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A94B8DE-0753-4446-8783-99676122A4F4}" type="slidenum">
              <a:rPr lang="en-US"/>
              <a:pPr>
                <a:defRPr/>
              </a:pPr>
              <a:t>16</a:t>
            </a:fld>
            <a:endParaRPr lang="en-US"/>
          </a:p>
        </p:txBody>
      </p:sp>
      <p:sp>
        <p:nvSpPr>
          <p:cNvPr id="171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1011" name="Rectangle 3"/>
          <p:cNvSpPr>
            <a:spLocks noGrp="1" noChangeArrowheads="1"/>
          </p:cNvSpPr>
          <p:nvPr>
            <p:ph type="body" idx="1"/>
          </p:nvPr>
        </p:nvSpPr>
        <p:spPr/>
        <p:txBody>
          <a:bodyPr/>
          <a:lstStyle/>
          <a:p>
            <a:pPr eaLnBrk="1" hangingPunct="1">
              <a:lnSpc>
                <a:spcPct val="90000"/>
              </a:lnSpc>
              <a:defRPr/>
            </a:pPr>
            <a:r>
              <a:rPr lang="en-US" sz="900" dirty="0" smtClean="0">
                <a:cs typeface="+mn-cs"/>
              </a:rPr>
              <a:t>Read or share.</a:t>
            </a:r>
          </a:p>
          <a:p>
            <a:pPr eaLnBrk="1" hangingPunct="1">
              <a:lnSpc>
                <a:spcPct val="90000"/>
              </a:lnSpc>
              <a:defRPr/>
            </a:pPr>
            <a:endParaRPr lang="en-US" sz="900" dirty="0" smtClean="0">
              <a:cs typeface="+mn-cs"/>
            </a:endParaRPr>
          </a:p>
          <a:p>
            <a:pPr eaLnBrk="1" hangingPunct="1">
              <a:lnSpc>
                <a:spcPct val="90000"/>
              </a:lnSpc>
              <a:defRPr/>
            </a:pPr>
            <a:r>
              <a:rPr lang="en-US" sz="900" b="1" dirty="0" smtClean="0">
                <a:cs typeface="+mn-cs"/>
              </a:rPr>
              <a:t>Strategy 6.  Use patient-friendly forms and materials</a:t>
            </a:r>
          </a:p>
          <a:p>
            <a:pPr eaLnBrk="1" hangingPunct="1">
              <a:lnSpc>
                <a:spcPct val="90000"/>
              </a:lnSpc>
              <a:defRPr/>
            </a:pPr>
            <a:endParaRPr lang="en-US" sz="900" b="1" dirty="0" smtClean="0">
              <a:cs typeface="+mn-cs"/>
            </a:endParaRPr>
          </a:p>
          <a:p>
            <a:pPr eaLnBrk="1" hangingPunct="1">
              <a:lnSpc>
                <a:spcPct val="90000"/>
              </a:lnSpc>
              <a:defRPr/>
            </a:pPr>
            <a:r>
              <a:rPr lang="en-US" sz="900" dirty="0" smtClean="0">
                <a:cs typeface="+mn-cs"/>
              </a:rPr>
              <a:t>Key Points:</a:t>
            </a:r>
          </a:p>
          <a:p>
            <a:pPr marL="171450" indent="-171450" eaLnBrk="1" hangingPunct="1">
              <a:lnSpc>
                <a:spcPct val="90000"/>
              </a:lnSpc>
              <a:buFont typeface="Arial"/>
              <a:buChar char="•"/>
              <a:defRPr/>
            </a:pPr>
            <a:r>
              <a:rPr lang="en-US" sz="900" dirty="0" smtClean="0">
                <a:cs typeface="+mn-cs"/>
              </a:rPr>
              <a:t>Think about the verbal techniques we just discussed and put them into print!</a:t>
            </a:r>
          </a:p>
          <a:p>
            <a:pPr marL="171450" indent="-171450" eaLnBrk="1" hangingPunct="1">
              <a:lnSpc>
                <a:spcPct val="90000"/>
              </a:lnSpc>
              <a:buFont typeface="Arial"/>
              <a:buChar char="•"/>
              <a:defRPr/>
            </a:pPr>
            <a:r>
              <a:rPr lang="en-US" sz="900" dirty="0" smtClean="0">
                <a:cs typeface="+mn-cs"/>
              </a:rPr>
              <a:t>If you do not create materials, but send things out that others have created....  Use these tips to help you choose appropriate information for your patient.</a:t>
            </a:r>
          </a:p>
          <a:p>
            <a:pPr marL="171450" indent="-171450" eaLnBrk="1" hangingPunct="1">
              <a:lnSpc>
                <a:spcPct val="90000"/>
              </a:lnSpc>
              <a:buFont typeface="Arial"/>
              <a:buChar char="•"/>
              <a:defRPr/>
            </a:pPr>
            <a:r>
              <a:rPr lang="en-US" sz="900" dirty="0" smtClean="0">
                <a:cs typeface="+mn-cs"/>
              </a:rPr>
              <a:t>Just like in verbal communication, it can be difficult to pare down and simplify materials; when for many the natural tendency is to want to include everything.</a:t>
            </a:r>
          </a:p>
          <a:p>
            <a:pPr marL="171450" indent="-171450" eaLnBrk="1" hangingPunct="1">
              <a:lnSpc>
                <a:spcPct val="90000"/>
              </a:lnSpc>
              <a:buFont typeface="Arial"/>
              <a:buChar char="•"/>
              <a:defRPr/>
            </a:pPr>
            <a:r>
              <a:rPr lang="en-US" sz="900" dirty="0" smtClean="0">
                <a:cs typeface="+mn-cs"/>
              </a:rPr>
              <a:t>Try to keep forms</a:t>
            </a:r>
            <a:r>
              <a:rPr lang="en-US" sz="900" baseline="0" dirty="0" smtClean="0">
                <a:cs typeface="+mn-cs"/>
              </a:rPr>
              <a:t> and </a:t>
            </a:r>
            <a:r>
              <a:rPr lang="en-US" sz="900" dirty="0" smtClean="0">
                <a:cs typeface="+mn-cs"/>
              </a:rPr>
              <a:t>materials short and simple.  Sometimes it may be necessary to include specific terms.  When possible, include a definition along with the term so the patient </a:t>
            </a:r>
            <a:r>
              <a:rPr lang="en-US" sz="900" dirty="0" err="1" smtClean="0">
                <a:cs typeface="+mn-cs"/>
              </a:rPr>
              <a:t>doesn</a:t>
            </a:r>
            <a:r>
              <a:rPr lang="ja-JP" altLang="en-US" sz="900" dirty="0" smtClean="0">
                <a:latin typeface="Arial"/>
                <a:cs typeface="+mn-cs"/>
              </a:rPr>
              <a:t>’</a:t>
            </a:r>
            <a:r>
              <a:rPr lang="en-US" sz="900" dirty="0" smtClean="0">
                <a:cs typeface="+mn-cs"/>
              </a:rPr>
              <a:t>t need to look it up or guess what it means. </a:t>
            </a:r>
          </a:p>
          <a:p>
            <a:pPr marL="171450" indent="-171450" eaLnBrk="1" hangingPunct="1">
              <a:lnSpc>
                <a:spcPct val="90000"/>
              </a:lnSpc>
              <a:buFont typeface="Arial"/>
              <a:buChar char="•"/>
              <a:defRPr/>
            </a:pPr>
            <a:r>
              <a:rPr lang="en-US" sz="900" dirty="0" smtClean="0">
                <a:cs typeface="+mn-cs"/>
              </a:rPr>
              <a:t>Using headings helps the patient know what is important about this section and why they should read it. </a:t>
            </a:r>
          </a:p>
          <a:p>
            <a:pPr marL="171450" indent="-171450" eaLnBrk="1" hangingPunct="1">
              <a:lnSpc>
                <a:spcPct val="90000"/>
              </a:lnSpc>
              <a:buFont typeface="Arial"/>
              <a:buChar char="•"/>
              <a:defRPr/>
            </a:pPr>
            <a:r>
              <a:rPr lang="en-US" sz="900" dirty="0" smtClean="0">
                <a:cs typeface="+mn-cs"/>
              </a:rPr>
              <a:t>Using larger type – aim for 12 point size and always use a simple font. (for example, Times New Roman)</a:t>
            </a:r>
          </a:p>
          <a:p>
            <a:pPr marL="171450" indent="-171450" eaLnBrk="1" hangingPunct="1">
              <a:lnSpc>
                <a:spcPct val="90000"/>
              </a:lnSpc>
              <a:buFont typeface="Arial"/>
              <a:buChar char="•"/>
              <a:defRPr/>
            </a:pPr>
            <a:r>
              <a:rPr lang="en-US" sz="900" dirty="0" smtClean="0">
                <a:cs typeface="+mn-cs"/>
              </a:rPr>
              <a:t>Other things to look for:</a:t>
            </a:r>
          </a:p>
          <a:p>
            <a:pPr marL="628650" lvl="1" indent="-171450" eaLnBrk="1" hangingPunct="1">
              <a:lnSpc>
                <a:spcPct val="90000"/>
              </a:lnSpc>
              <a:buFont typeface="Arial"/>
              <a:buChar char="•"/>
              <a:defRPr/>
            </a:pPr>
            <a:r>
              <a:rPr lang="en-US" sz="900" dirty="0" smtClean="0"/>
              <a:t>Use of simple pictures - many translate to across languages</a:t>
            </a:r>
          </a:p>
          <a:p>
            <a:pPr marL="628650" lvl="1" indent="-171450" eaLnBrk="1" hangingPunct="1">
              <a:lnSpc>
                <a:spcPct val="90000"/>
              </a:lnSpc>
              <a:buFont typeface="Arial"/>
              <a:buChar char="•"/>
              <a:defRPr/>
            </a:pPr>
            <a:r>
              <a:rPr lang="en-US" sz="900" dirty="0" smtClean="0"/>
              <a:t>Sensitive to cultural preferences</a:t>
            </a:r>
          </a:p>
          <a:p>
            <a:pPr marL="628650" lvl="1" indent="-171450" eaLnBrk="1" hangingPunct="1">
              <a:lnSpc>
                <a:spcPct val="90000"/>
              </a:lnSpc>
              <a:buFont typeface="Arial"/>
              <a:buChar char="•"/>
              <a:defRPr/>
            </a:pPr>
            <a:r>
              <a:rPr lang="en-US" sz="900" dirty="0" smtClean="0">
                <a:cs typeface="+mn-cs"/>
              </a:rPr>
              <a:t>Using the active voice helps to keep things concise and less wordy as well.  (</a:t>
            </a:r>
            <a:r>
              <a:rPr lang="en-US" sz="900" i="1" dirty="0" smtClean="0">
                <a:cs typeface="+mn-cs"/>
              </a:rPr>
              <a:t>The active voice is when the subject of the sentence acts….an example would be the dog bit the boy.  A passive sentence would be the boy was bitten by the dog.</a:t>
            </a:r>
            <a:r>
              <a:rPr lang="en-US" sz="900" dirty="0" smtClean="0">
                <a:cs typeface="+mn-cs"/>
              </a:rPr>
              <a:t>) </a:t>
            </a:r>
          </a:p>
          <a:p>
            <a:pPr marL="171450" indent="-171450" eaLnBrk="1" hangingPunct="1">
              <a:lnSpc>
                <a:spcPct val="90000"/>
              </a:lnSpc>
              <a:buFont typeface="Arial"/>
              <a:buChar char="•"/>
              <a:defRPr/>
            </a:pPr>
            <a:endParaRPr lang="en-US" sz="900" dirty="0"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a:xfrm>
            <a:off x="701675" y="4416430"/>
            <a:ext cx="5607050" cy="4183063"/>
          </a:xfrm>
          <a:prstGeom prst="rect">
            <a:avLst/>
          </a:prstGeom>
        </p:spPr>
        <p:txBody>
          <a:bodyPr>
            <a:normAutofit fontScale="92500"/>
          </a:bodyPr>
          <a:lstStyle/>
          <a:p>
            <a:pPr defTabSz="914379">
              <a:defRPr/>
            </a:pPr>
            <a:r>
              <a:rPr lang="es-VE" b="0" i="1" baseline="0" dirty="0" smtClean="0"/>
              <a:t>Read or share. </a:t>
            </a:r>
          </a:p>
          <a:p>
            <a:pPr defTabSz="914379">
              <a:defRPr/>
            </a:pPr>
            <a:endParaRPr lang="es-VE" b="1" baseline="0" dirty="0" smtClean="0"/>
          </a:p>
          <a:p>
            <a:pPr defTabSz="914379">
              <a:defRPr/>
            </a:pPr>
            <a:r>
              <a:rPr lang="es-VE" b="1" baseline="0" dirty="0" smtClean="0"/>
              <a:t>Strategy 7.  Be aware of cultural diversity</a:t>
            </a:r>
          </a:p>
          <a:p>
            <a:pPr defTabSz="914379">
              <a:defRPr/>
            </a:pPr>
            <a:endParaRPr lang="es-VE" b="1" baseline="0" dirty="0" smtClean="0"/>
          </a:p>
          <a:p>
            <a:pPr defTabSz="914379">
              <a:defRPr/>
            </a:pPr>
            <a:r>
              <a:rPr lang="es-VE" b="0" baseline="0" dirty="0" smtClean="0"/>
              <a:t>Key points:</a:t>
            </a:r>
          </a:p>
          <a:p>
            <a:pPr marL="171450" indent="-171450" defTabSz="914379">
              <a:buFont typeface="Arial"/>
              <a:buChar char="•"/>
              <a:defRPr/>
            </a:pPr>
            <a:r>
              <a:rPr lang="es-VE" b="0" baseline="0" dirty="0" smtClean="0"/>
              <a:t>Many may think there is no such thing as Cultural Competence. It is evolving.  </a:t>
            </a:r>
          </a:p>
          <a:p>
            <a:pPr marL="171450" indent="-171450" defTabSz="914379">
              <a:buFont typeface="Arial"/>
              <a:buChar char="•"/>
              <a:defRPr/>
            </a:pPr>
            <a:r>
              <a:rPr lang="es-VE" b="0" baseline="0" dirty="0" smtClean="0"/>
              <a:t>It is important to adopt an attitude of continuous learning.  All staff must be aware of their own cultural values and beliefs and recognize they may be different and seek to understand how patient’s cultural beliefs can affect their health care.  </a:t>
            </a:r>
          </a:p>
          <a:p>
            <a:pPr marL="171450" indent="-171450" defTabSz="914379">
              <a:buFont typeface="Arial"/>
              <a:buChar char="•"/>
              <a:defRPr/>
            </a:pPr>
            <a:r>
              <a:rPr lang="es-VE" b="0" baseline="0" dirty="0" smtClean="0"/>
              <a:t>A patient’s culture can influence their interactions with the heatlh care system and communications with staff. </a:t>
            </a:r>
          </a:p>
          <a:p>
            <a:pPr marL="171450" indent="-171450" defTabSz="914379">
              <a:buFont typeface="Arial"/>
              <a:buChar char="•"/>
              <a:defRPr/>
            </a:pPr>
            <a:r>
              <a:rPr lang="es-VE" b="0" baseline="0" dirty="0" smtClean="0"/>
              <a:t>Culture affects how we communicate, understand health information, think and feel about our health, etc. </a:t>
            </a:r>
          </a:p>
          <a:p>
            <a:pPr marL="171450" indent="-171450" defTabSz="914379">
              <a:buFont typeface="Arial"/>
              <a:buChar char="•"/>
              <a:defRPr/>
            </a:pPr>
            <a:r>
              <a:rPr lang="es-VE" b="0" baseline="0" dirty="0" smtClean="0"/>
              <a:t>Patients are more willing to communicate if they feel comfortable.  Create an environment that is respectful and welcomig.  Talking to your patients is the first step in creating that welcoming environment, even if you do not speak the same language.  Patients tend to appreciate your efforts  and can still feel welcomed and confortable.   Use the experience of your fellow co-workers or others when you are unsure. Avoid making assumptions. </a:t>
            </a:r>
          </a:p>
          <a:p>
            <a:pPr marL="171450" indent="-171450" defTabSz="914379">
              <a:buFont typeface="Arial"/>
              <a:buChar char="•"/>
              <a:defRPr/>
            </a:pPr>
            <a:r>
              <a:rPr lang="es-VE" b="0" baseline="0" dirty="0" smtClean="0"/>
              <a:t>Speaking to someone in their own language is much more effective for patient understanding.  </a:t>
            </a:r>
          </a:p>
        </p:txBody>
      </p:sp>
      <p:sp>
        <p:nvSpPr>
          <p:cNvPr id="5" name="Slide Number Placeholder 4"/>
          <p:cNvSpPr>
            <a:spLocks noGrp="1"/>
          </p:cNvSpPr>
          <p:nvPr>
            <p:ph type="sldNum" sz="quarter" idx="11"/>
          </p:nvPr>
        </p:nvSpPr>
        <p:spPr/>
        <p:txBody>
          <a:bodyPr/>
          <a:lstStyle/>
          <a:p>
            <a:fld id="{92CC3E7F-AE70-4209-9DF0-83EAA23E6C00}" type="slidenum">
              <a:rPr lang="en-US" smtClean="0"/>
              <a:pPr/>
              <a:t>17</a:t>
            </a:fld>
            <a:endParaRPr lang="en-US"/>
          </a:p>
        </p:txBody>
      </p:sp>
      <p:sp>
        <p:nvSpPr>
          <p:cNvPr id="6" name="TextBox 5"/>
          <p:cNvSpPr txBox="1"/>
          <p:nvPr/>
        </p:nvSpPr>
        <p:spPr>
          <a:xfrm>
            <a:off x="1371600" y="8886128"/>
            <a:ext cx="4267200" cy="246221"/>
          </a:xfrm>
          <a:prstGeom prst="rect">
            <a:avLst/>
          </a:prstGeom>
          <a:noFill/>
        </p:spPr>
        <p:txBody>
          <a:bodyPr wrap="square" rtlCol="0">
            <a:spAutoFit/>
          </a:bodyPr>
          <a:lstStyle/>
          <a:p>
            <a:pPr algn="ctr"/>
            <a:r>
              <a:rPr lang="en-US" sz="1000" dirty="0" smtClean="0"/>
              <a:t>Developed by the National Center for Farmworker Health, Inc. © 2013</a:t>
            </a:r>
            <a:endParaRPr lang="en-US" sz="10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a:xfrm>
            <a:off x="701675" y="4416430"/>
            <a:ext cx="5607050" cy="4183063"/>
          </a:xfrm>
          <a:prstGeom prst="rect">
            <a:avLst/>
          </a:prstGeom>
        </p:spPr>
        <p:txBody>
          <a:bodyPr>
            <a:normAutofit/>
          </a:bodyPr>
          <a:lstStyle/>
          <a:p>
            <a:pPr defTabSz="914379">
              <a:defRPr/>
            </a:pPr>
            <a:r>
              <a:rPr lang="es-VE" b="0" i="1" baseline="0" dirty="0" smtClean="0"/>
              <a:t>Read or share.</a:t>
            </a:r>
          </a:p>
          <a:p>
            <a:pPr defTabSz="914379">
              <a:defRPr/>
            </a:pPr>
            <a:endParaRPr lang="es-VE" b="0" baseline="0" dirty="0" smtClean="0"/>
          </a:p>
          <a:p>
            <a:pPr defTabSz="914379">
              <a:defRPr/>
            </a:pPr>
            <a:r>
              <a:rPr lang="es-VE" b="1" baseline="0" dirty="0" smtClean="0"/>
              <a:t>Strategy 8.  Empwer, involve and educate patients</a:t>
            </a:r>
          </a:p>
          <a:p>
            <a:pPr defTabSz="914379">
              <a:defRPr/>
            </a:pPr>
            <a:endParaRPr lang="es-VE" b="0" baseline="0" dirty="0" smtClean="0"/>
          </a:p>
          <a:p>
            <a:pPr defTabSz="914379">
              <a:defRPr/>
            </a:pPr>
            <a:r>
              <a:rPr lang="es-VE" b="0" baseline="0" dirty="0" smtClean="0"/>
              <a:t>Key Points: </a:t>
            </a:r>
          </a:p>
          <a:p>
            <a:pPr marL="171450" indent="-171450" defTabSz="914379">
              <a:buFont typeface="Arial"/>
              <a:buChar char="•"/>
              <a:defRPr/>
            </a:pPr>
            <a:r>
              <a:rPr lang="es-VE" b="0" baseline="0" dirty="0" smtClean="0"/>
              <a:t>Getting patients involved in thier own care means talking to them in ways they can understand and provide information that is relevant to their lifestyles and family situations.</a:t>
            </a:r>
          </a:p>
          <a:p>
            <a:pPr marL="171450" indent="-171450" defTabSz="914379">
              <a:buFont typeface="Arial"/>
              <a:buChar char="•"/>
              <a:defRPr/>
            </a:pPr>
            <a:r>
              <a:rPr lang="es-VE" b="0" baseline="0" dirty="0" smtClean="0"/>
              <a:t>Educate patients to why things are important.  Educate about their health and health care.  </a:t>
            </a:r>
          </a:p>
          <a:p>
            <a:pPr marL="171450" indent="-171450" defTabSz="914379">
              <a:buFont typeface="Arial"/>
              <a:buChar char="•"/>
              <a:defRPr/>
            </a:pPr>
            <a:r>
              <a:rPr lang="es-VE" b="0" baseline="0" dirty="0" smtClean="0"/>
              <a:t>Health Center staff can learn from the questions patients ask and the feedback they can provide. They are the best source of information and how things can be done better. </a:t>
            </a:r>
          </a:p>
          <a:p>
            <a:pPr marL="171450" indent="-171450" defTabSz="914379">
              <a:buFont typeface="Arial"/>
              <a:buChar char="•"/>
              <a:defRPr/>
            </a:pPr>
            <a:r>
              <a:rPr lang="es-VE" b="0" baseline="0" dirty="0" smtClean="0"/>
              <a:t>Provide other information patients may </a:t>
            </a:r>
            <a:r>
              <a:rPr lang="es-VE" b="0" baseline="0" dirty="0" err="1" smtClean="0"/>
              <a:t>need</a:t>
            </a:r>
            <a:r>
              <a:rPr lang="es-VE" b="0" baseline="0" dirty="0" smtClean="0"/>
              <a:t>.</a:t>
            </a:r>
          </a:p>
          <a:p>
            <a:pPr marL="171450" indent="-171450" defTabSz="914379">
              <a:buFont typeface="Arial"/>
              <a:buChar char="•"/>
              <a:defRPr/>
            </a:pPr>
            <a:r>
              <a:rPr lang="es-VE" b="0" baseline="0" dirty="0" smtClean="0"/>
              <a:t>As discussed earlier, front-line staff are the first point of contact for patients.  They are key in helping patients understand how the health center operates, and can be key in creating a warm environment. </a:t>
            </a:r>
          </a:p>
        </p:txBody>
      </p:sp>
      <p:sp>
        <p:nvSpPr>
          <p:cNvPr id="5" name="Slide Number Placeholder 4"/>
          <p:cNvSpPr>
            <a:spLocks noGrp="1"/>
          </p:cNvSpPr>
          <p:nvPr>
            <p:ph type="sldNum" sz="quarter" idx="11"/>
          </p:nvPr>
        </p:nvSpPr>
        <p:spPr/>
        <p:txBody>
          <a:bodyPr/>
          <a:lstStyle/>
          <a:p>
            <a:fld id="{92CC3E7F-AE70-4209-9DF0-83EAA23E6C00}" type="slidenum">
              <a:rPr lang="en-US" smtClean="0"/>
              <a:pPr/>
              <a:t>18</a:t>
            </a:fld>
            <a:endParaRPr lang="en-US"/>
          </a:p>
        </p:txBody>
      </p:sp>
      <p:sp>
        <p:nvSpPr>
          <p:cNvPr id="6" name="TextBox 5"/>
          <p:cNvSpPr txBox="1"/>
          <p:nvPr/>
        </p:nvSpPr>
        <p:spPr>
          <a:xfrm>
            <a:off x="1371600" y="8886128"/>
            <a:ext cx="4267200" cy="246221"/>
          </a:xfrm>
          <a:prstGeom prst="rect">
            <a:avLst/>
          </a:prstGeom>
          <a:noFill/>
        </p:spPr>
        <p:txBody>
          <a:bodyPr wrap="square" rtlCol="0">
            <a:spAutoFit/>
          </a:bodyPr>
          <a:lstStyle/>
          <a:p>
            <a:pPr algn="ctr"/>
            <a:r>
              <a:rPr lang="en-US" sz="1000" dirty="0" smtClean="0"/>
              <a:t>Developed by the National Center for Farmworker Health, Inc. © 2013</a:t>
            </a:r>
            <a:endParaRPr lang="en-US" sz="10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a:xfrm>
            <a:off x="701675" y="4416430"/>
            <a:ext cx="5607050" cy="4183063"/>
          </a:xfrm>
          <a:prstGeom prst="rect">
            <a:avLst/>
          </a:prstGeom>
        </p:spPr>
        <p:txBody>
          <a:bodyPr>
            <a:normAutofit/>
          </a:bodyPr>
          <a:lstStyle/>
          <a:p>
            <a:pPr defTabSz="914379">
              <a:defRPr/>
            </a:pPr>
            <a:r>
              <a:rPr lang="es-VE" b="0" i="1" baseline="0" dirty="0" smtClean="0"/>
              <a:t>Read and share.  Ask for additional tips.  </a:t>
            </a:r>
          </a:p>
        </p:txBody>
      </p:sp>
      <p:sp>
        <p:nvSpPr>
          <p:cNvPr id="5" name="Slide Number Placeholder 4"/>
          <p:cNvSpPr>
            <a:spLocks noGrp="1"/>
          </p:cNvSpPr>
          <p:nvPr>
            <p:ph type="sldNum" sz="quarter" idx="11"/>
          </p:nvPr>
        </p:nvSpPr>
        <p:spPr/>
        <p:txBody>
          <a:bodyPr/>
          <a:lstStyle/>
          <a:p>
            <a:fld id="{92CC3E7F-AE70-4209-9DF0-83EAA23E6C00}" type="slidenum">
              <a:rPr lang="en-US" smtClean="0"/>
              <a:pPr/>
              <a:t>19</a:t>
            </a:fld>
            <a:endParaRPr lang="en-US"/>
          </a:p>
        </p:txBody>
      </p:sp>
      <p:sp>
        <p:nvSpPr>
          <p:cNvPr id="6" name="TextBox 5"/>
          <p:cNvSpPr txBox="1"/>
          <p:nvPr/>
        </p:nvSpPr>
        <p:spPr>
          <a:xfrm>
            <a:off x="1371600" y="8886128"/>
            <a:ext cx="4267200" cy="246221"/>
          </a:xfrm>
          <a:prstGeom prst="rect">
            <a:avLst/>
          </a:prstGeom>
          <a:noFill/>
        </p:spPr>
        <p:txBody>
          <a:bodyPr wrap="square" rtlCol="0">
            <a:spAutoFit/>
          </a:bodyPr>
          <a:lstStyle/>
          <a:p>
            <a:pPr algn="ctr"/>
            <a:r>
              <a:rPr lang="en-US" sz="1000" dirty="0" smtClean="0"/>
              <a:t>Developed by the National Center for Farmworker Health, Inc. © 2013</a:t>
            </a:r>
            <a:endParaRPr lang="en-US" sz="10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xfrm>
            <a:off x="3970338" y="8829675"/>
            <a:ext cx="3038475" cy="465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1" charset="-128"/>
              </a:defRPr>
            </a:lvl1pPr>
            <a:lvl2pPr marL="742950" indent="-285750" defTabSz="931863">
              <a:defRPr sz="2400">
                <a:solidFill>
                  <a:schemeClr val="tx1"/>
                </a:solidFill>
                <a:latin typeface="Arial" charset="0"/>
                <a:ea typeface="ＭＳ Ｐゴシック" pitchFamily="1" charset="-128"/>
              </a:defRPr>
            </a:lvl2pPr>
            <a:lvl3pPr marL="1143000" indent="-228600" defTabSz="931863">
              <a:defRPr sz="2400">
                <a:solidFill>
                  <a:schemeClr val="tx1"/>
                </a:solidFill>
                <a:latin typeface="Arial" charset="0"/>
                <a:ea typeface="ＭＳ Ｐゴシック" pitchFamily="1" charset="-128"/>
              </a:defRPr>
            </a:lvl3pPr>
            <a:lvl4pPr marL="1600200" indent="-228600" defTabSz="931863">
              <a:defRPr sz="2400">
                <a:solidFill>
                  <a:schemeClr val="tx1"/>
                </a:solidFill>
                <a:latin typeface="Arial" charset="0"/>
                <a:ea typeface="ＭＳ Ｐゴシック" pitchFamily="1" charset="-128"/>
              </a:defRPr>
            </a:lvl4pPr>
            <a:lvl5pPr marL="2057400" indent="-228600" defTabSz="931863">
              <a:defRPr sz="2400">
                <a:solidFill>
                  <a:schemeClr val="tx1"/>
                </a:solidFill>
                <a:latin typeface="Arial" charset="0"/>
                <a:ea typeface="ＭＳ Ｐゴシック" pitchFamily="1"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1" charset="-128"/>
              </a:defRPr>
            </a:lvl9pPr>
          </a:lstStyle>
          <a:p>
            <a:fld id="{CD6D9501-4FD7-4064-9C81-C0726EAB92E5}" type="slidenum">
              <a:rPr lang="en-US" sz="1200" smtClean="0"/>
              <a:pPr/>
              <a:t>2</a:t>
            </a:fld>
            <a:endParaRPr lang="en-US" sz="1200" smtClean="0"/>
          </a:p>
        </p:txBody>
      </p:sp>
      <p:sp>
        <p:nvSpPr>
          <p:cNvPr id="95235" name="Rectangle 2"/>
          <p:cNvSpPr>
            <a:spLocks noGrp="1" noRot="1" noChangeAspect="1" noChangeArrowheads="1" noTextEdit="1"/>
          </p:cNvSpPr>
          <p:nvPr>
            <p:ph type="sldImg"/>
          </p:nvPr>
        </p:nvSpPr>
        <p:spPr>
          <a:xfrm>
            <a:off x="1181100" y="696913"/>
            <a:ext cx="4648200" cy="3486150"/>
          </a:xfrm>
          <a:prstGeom prst="rect">
            <a:avLst/>
          </a:prstGeom>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dirty="0" smtClean="0"/>
              <a:t>Review learning </a:t>
            </a:r>
            <a:r>
              <a:rPr lang="en-US" i="1" dirty="0"/>
              <a:t>o</a:t>
            </a:r>
            <a:r>
              <a:rPr lang="en-US" i="1" dirty="0" smtClean="0"/>
              <a:t>bjectives.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41">
              <a:defRPr sz="2400">
                <a:solidFill>
                  <a:schemeClr val="tx1"/>
                </a:solidFill>
                <a:latin typeface="Arial" charset="0"/>
                <a:ea typeface="ＭＳ Ｐゴシック" pitchFamily="34" charset="-128"/>
              </a:defRPr>
            </a:lvl1pPr>
            <a:lvl2pPr marL="742932" indent="-285744" defTabSz="931841">
              <a:defRPr sz="2400">
                <a:solidFill>
                  <a:schemeClr val="tx1"/>
                </a:solidFill>
                <a:latin typeface="Arial" charset="0"/>
                <a:ea typeface="ＭＳ Ｐゴシック" pitchFamily="34" charset="-128"/>
              </a:defRPr>
            </a:lvl2pPr>
            <a:lvl3pPr marL="1142974" indent="-228594" defTabSz="931841">
              <a:defRPr sz="2400">
                <a:solidFill>
                  <a:schemeClr val="tx1"/>
                </a:solidFill>
                <a:latin typeface="Arial" charset="0"/>
                <a:ea typeface="ＭＳ Ｐゴシック" pitchFamily="34" charset="-128"/>
              </a:defRPr>
            </a:lvl3pPr>
            <a:lvl4pPr marL="1600164" indent="-228594" defTabSz="931841">
              <a:defRPr sz="2400">
                <a:solidFill>
                  <a:schemeClr val="tx1"/>
                </a:solidFill>
                <a:latin typeface="Arial" charset="0"/>
                <a:ea typeface="ＭＳ Ｐゴシック" pitchFamily="34" charset="-128"/>
              </a:defRPr>
            </a:lvl4pPr>
            <a:lvl5pPr marL="2057352" indent="-228594" defTabSz="931841">
              <a:defRPr sz="2400">
                <a:solidFill>
                  <a:schemeClr val="tx1"/>
                </a:solidFill>
                <a:latin typeface="Arial" charset="0"/>
                <a:ea typeface="ＭＳ Ｐゴシック" pitchFamily="34" charset="-128"/>
              </a:defRPr>
            </a:lvl5pPr>
            <a:lvl6pPr marL="2514542" indent="-228594" defTabSz="931841" eaLnBrk="0" fontAlgn="base" hangingPunct="0">
              <a:spcBef>
                <a:spcPct val="0"/>
              </a:spcBef>
              <a:spcAft>
                <a:spcPct val="0"/>
              </a:spcAft>
              <a:defRPr sz="2400">
                <a:solidFill>
                  <a:schemeClr val="tx1"/>
                </a:solidFill>
                <a:latin typeface="Arial" charset="0"/>
                <a:ea typeface="ＭＳ Ｐゴシック" pitchFamily="34" charset="-128"/>
              </a:defRPr>
            </a:lvl6pPr>
            <a:lvl7pPr marL="2971732" indent="-228594" defTabSz="931841" eaLnBrk="0" fontAlgn="base" hangingPunct="0">
              <a:spcBef>
                <a:spcPct val="0"/>
              </a:spcBef>
              <a:spcAft>
                <a:spcPct val="0"/>
              </a:spcAft>
              <a:defRPr sz="2400">
                <a:solidFill>
                  <a:schemeClr val="tx1"/>
                </a:solidFill>
                <a:latin typeface="Arial" charset="0"/>
                <a:ea typeface="ＭＳ Ｐゴシック" pitchFamily="34" charset="-128"/>
              </a:defRPr>
            </a:lvl7pPr>
            <a:lvl8pPr marL="3428921" indent="-228594" defTabSz="931841" eaLnBrk="0" fontAlgn="base" hangingPunct="0">
              <a:spcBef>
                <a:spcPct val="0"/>
              </a:spcBef>
              <a:spcAft>
                <a:spcPct val="0"/>
              </a:spcAft>
              <a:defRPr sz="2400">
                <a:solidFill>
                  <a:schemeClr val="tx1"/>
                </a:solidFill>
                <a:latin typeface="Arial" charset="0"/>
                <a:ea typeface="ＭＳ Ｐゴシック" pitchFamily="34" charset="-128"/>
              </a:defRPr>
            </a:lvl8pPr>
            <a:lvl9pPr marL="3886110" indent="-228594" defTabSz="931841" eaLnBrk="0" fontAlgn="base" hangingPunct="0">
              <a:spcBef>
                <a:spcPct val="0"/>
              </a:spcBef>
              <a:spcAft>
                <a:spcPct val="0"/>
              </a:spcAft>
              <a:defRPr sz="2400">
                <a:solidFill>
                  <a:schemeClr val="tx1"/>
                </a:solidFill>
                <a:latin typeface="Arial" charset="0"/>
                <a:ea typeface="ＭＳ Ｐゴシック" pitchFamily="34" charset="-128"/>
              </a:defRPr>
            </a:lvl9pPr>
          </a:lstStyle>
          <a:p>
            <a:fld id="{1E4E4420-D8D2-4341-9F98-1A5688DEA277}" type="slidenum">
              <a:rPr lang="en-US" sz="1200"/>
              <a:pPr/>
              <a:t>3</a:t>
            </a:fld>
            <a:endParaRPr lang="en-US" sz="1200"/>
          </a:p>
        </p:txBody>
      </p:sp>
      <p:sp>
        <p:nvSpPr>
          <p:cNvPr id="58371" name="Rectangle 2"/>
          <p:cNvSpPr>
            <a:spLocks noGrp="1" noRot="1" noChangeAspect="1" noChangeArrowheads="1" noTextEdit="1"/>
          </p:cNvSpPr>
          <p:nvPr>
            <p:ph type="sldImg"/>
          </p:nvPr>
        </p:nvSpPr>
        <p:spPr>
          <a:xfrm>
            <a:off x="1181100" y="696913"/>
            <a:ext cx="4648200" cy="3486150"/>
          </a:xfrm>
          <a:prstGeom prst="rect">
            <a:avLst/>
          </a:prstGeom>
          <a:solidFill>
            <a:srgbClr val="FFFFFF"/>
          </a:solidFill>
          <a:ln/>
        </p:spPr>
      </p:sp>
      <p:sp>
        <p:nvSpPr>
          <p:cNvPr id="58372" name="Rectangle 3"/>
          <p:cNvSpPr>
            <a:spLocks noGrp="1" noChangeArrowheads="1"/>
          </p:cNvSpPr>
          <p:nvPr>
            <p:ph type="body" idx="1"/>
          </p:nvPr>
        </p:nvSpPr>
        <p:spPr>
          <a:xfrm>
            <a:off x="701675" y="4416430"/>
            <a:ext cx="5607050" cy="4183063"/>
          </a:xfrm>
          <a:prstGeom prst="rect">
            <a:avLst/>
          </a:prstGeom>
          <a:solidFill>
            <a:srgbClr val="FFFFFF"/>
          </a:solidFill>
          <a:ln>
            <a:noFill/>
          </a:ln>
        </p:spPr>
        <p:txBody>
          <a:bodyPr/>
          <a:lstStyle/>
          <a:p>
            <a:pPr marL="170865" indent="-170865" eaLnBrk="1" hangingPunct="1"/>
            <a:r>
              <a:rPr lang="es-VE" b="0" i="1" dirty="0" smtClean="0"/>
              <a:t>Review module outline. </a:t>
            </a:r>
          </a:p>
          <a:p>
            <a:pPr eaLnBrk="1" hangingPunct="1"/>
            <a:endParaRPr lang="es-VE" b="0" baseline="0" dirty="0" smtClean="0"/>
          </a:p>
        </p:txBody>
      </p:sp>
      <p:sp>
        <p:nvSpPr>
          <p:cNvPr id="5" name="TextBox 4"/>
          <p:cNvSpPr txBox="1"/>
          <p:nvPr/>
        </p:nvSpPr>
        <p:spPr>
          <a:xfrm>
            <a:off x="1371600" y="8886128"/>
            <a:ext cx="4267200" cy="246221"/>
          </a:xfrm>
          <a:prstGeom prst="rect">
            <a:avLst/>
          </a:prstGeom>
          <a:noFill/>
        </p:spPr>
        <p:txBody>
          <a:bodyPr wrap="square" rtlCol="0">
            <a:spAutoFit/>
          </a:bodyPr>
          <a:lstStyle/>
          <a:p>
            <a:pPr algn="ctr"/>
            <a:r>
              <a:rPr lang="en-US" sz="1000" dirty="0" smtClean="0"/>
              <a:t>Developed by the National Center for Farmworker Health, Inc. © 2013</a:t>
            </a:r>
            <a:endParaRPr lang="en-US" sz="10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41">
              <a:defRPr sz="2400">
                <a:solidFill>
                  <a:schemeClr val="tx1"/>
                </a:solidFill>
                <a:latin typeface="Arial" charset="0"/>
                <a:ea typeface="ＭＳ Ｐゴシック" pitchFamily="34" charset="-128"/>
              </a:defRPr>
            </a:lvl1pPr>
            <a:lvl2pPr marL="742932" indent="-285744" defTabSz="931841">
              <a:defRPr sz="2400">
                <a:solidFill>
                  <a:schemeClr val="tx1"/>
                </a:solidFill>
                <a:latin typeface="Arial" charset="0"/>
                <a:ea typeface="ＭＳ Ｐゴシック" pitchFamily="34" charset="-128"/>
              </a:defRPr>
            </a:lvl2pPr>
            <a:lvl3pPr marL="1142974" indent="-228594" defTabSz="931841">
              <a:defRPr sz="2400">
                <a:solidFill>
                  <a:schemeClr val="tx1"/>
                </a:solidFill>
                <a:latin typeface="Arial" charset="0"/>
                <a:ea typeface="ＭＳ Ｐゴシック" pitchFamily="34" charset="-128"/>
              </a:defRPr>
            </a:lvl3pPr>
            <a:lvl4pPr marL="1600164" indent="-228594" defTabSz="931841">
              <a:defRPr sz="2400">
                <a:solidFill>
                  <a:schemeClr val="tx1"/>
                </a:solidFill>
                <a:latin typeface="Arial" charset="0"/>
                <a:ea typeface="ＭＳ Ｐゴシック" pitchFamily="34" charset="-128"/>
              </a:defRPr>
            </a:lvl4pPr>
            <a:lvl5pPr marL="2057352" indent="-228594" defTabSz="931841">
              <a:defRPr sz="2400">
                <a:solidFill>
                  <a:schemeClr val="tx1"/>
                </a:solidFill>
                <a:latin typeface="Arial" charset="0"/>
                <a:ea typeface="ＭＳ Ｐゴシック" pitchFamily="34" charset="-128"/>
              </a:defRPr>
            </a:lvl5pPr>
            <a:lvl6pPr marL="2514542" indent="-228594" defTabSz="931841" eaLnBrk="0" fontAlgn="base" hangingPunct="0">
              <a:spcBef>
                <a:spcPct val="0"/>
              </a:spcBef>
              <a:spcAft>
                <a:spcPct val="0"/>
              </a:spcAft>
              <a:defRPr sz="2400">
                <a:solidFill>
                  <a:schemeClr val="tx1"/>
                </a:solidFill>
                <a:latin typeface="Arial" charset="0"/>
                <a:ea typeface="ＭＳ Ｐゴシック" pitchFamily="34" charset="-128"/>
              </a:defRPr>
            </a:lvl6pPr>
            <a:lvl7pPr marL="2971732" indent="-228594" defTabSz="931841" eaLnBrk="0" fontAlgn="base" hangingPunct="0">
              <a:spcBef>
                <a:spcPct val="0"/>
              </a:spcBef>
              <a:spcAft>
                <a:spcPct val="0"/>
              </a:spcAft>
              <a:defRPr sz="2400">
                <a:solidFill>
                  <a:schemeClr val="tx1"/>
                </a:solidFill>
                <a:latin typeface="Arial" charset="0"/>
                <a:ea typeface="ＭＳ Ｐゴシック" pitchFamily="34" charset="-128"/>
              </a:defRPr>
            </a:lvl7pPr>
            <a:lvl8pPr marL="3428921" indent="-228594" defTabSz="931841" eaLnBrk="0" fontAlgn="base" hangingPunct="0">
              <a:spcBef>
                <a:spcPct val="0"/>
              </a:spcBef>
              <a:spcAft>
                <a:spcPct val="0"/>
              </a:spcAft>
              <a:defRPr sz="2400">
                <a:solidFill>
                  <a:schemeClr val="tx1"/>
                </a:solidFill>
                <a:latin typeface="Arial" charset="0"/>
                <a:ea typeface="ＭＳ Ｐゴシック" pitchFamily="34" charset="-128"/>
              </a:defRPr>
            </a:lvl8pPr>
            <a:lvl9pPr marL="3886110" indent="-228594" defTabSz="931841" eaLnBrk="0" fontAlgn="base" hangingPunct="0">
              <a:spcBef>
                <a:spcPct val="0"/>
              </a:spcBef>
              <a:spcAft>
                <a:spcPct val="0"/>
              </a:spcAft>
              <a:defRPr sz="2400">
                <a:solidFill>
                  <a:schemeClr val="tx1"/>
                </a:solidFill>
                <a:latin typeface="Arial" charset="0"/>
                <a:ea typeface="ＭＳ Ｐゴシック" pitchFamily="34" charset="-128"/>
              </a:defRPr>
            </a:lvl9pPr>
          </a:lstStyle>
          <a:p>
            <a:fld id="{1E4E4420-D8D2-4341-9F98-1A5688DEA277}" type="slidenum">
              <a:rPr lang="en-US" sz="1200"/>
              <a:pPr/>
              <a:t>4</a:t>
            </a:fld>
            <a:endParaRPr lang="en-US" sz="1200"/>
          </a:p>
        </p:txBody>
      </p:sp>
      <p:sp>
        <p:nvSpPr>
          <p:cNvPr id="58371" name="Rectangle 2"/>
          <p:cNvSpPr>
            <a:spLocks noGrp="1" noRot="1" noChangeAspect="1" noChangeArrowheads="1" noTextEdit="1"/>
          </p:cNvSpPr>
          <p:nvPr>
            <p:ph type="sldImg"/>
          </p:nvPr>
        </p:nvSpPr>
        <p:spPr>
          <a:xfrm>
            <a:off x="1181100" y="696913"/>
            <a:ext cx="4648200" cy="3486150"/>
          </a:xfrm>
          <a:prstGeom prst="rect">
            <a:avLst/>
          </a:prstGeom>
          <a:solidFill>
            <a:srgbClr val="FFFFFF"/>
          </a:solidFill>
          <a:ln/>
        </p:spPr>
      </p:sp>
      <p:sp>
        <p:nvSpPr>
          <p:cNvPr id="58372" name="Rectangle 3"/>
          <p:cNvSpPr>
            <a:spLocks noGrp="1" noChangeArrowheads="1"/>
          </p:cNvSpPr>
          <p:nvPr>
            <p:ph type="body" idx="1"/>
          </p:nvPr>
        </p:nvSpPr>
        <p:spPr>
          <a:xfrm>
            <a:off x="761999" y="4416430"/>
            <a:ext cx="5546725" cy="4422770"/>
          </a:xfrm>
          <a:prstGeom prst="rect">
            <a:avLst/>
          </a:prstGeom>
          <a:solidFill>
            <a:srgbClr val="FFFFFF"/>
          </a:solidFill>
          <a:ln>
            <a:noFill/>
          </a:ln>
        </p:spPr>
        <p:txBody>
          <a:bodyPr/>
          <a:lstStyle/>
          <a:p>
            <a:pPr marL="170865" indent="-170865" eaLnBrk="1" hangingPunct="1"/>
            <a:r>
              <a:rPr lang="es-VE" b="0" i="1" dirty="0" smtClean="0"/>
              <a:t>Read or</a:t>
            </a:r>
            <a:r>
              <a:rPr lang="es-VE" b="0" i="1" baseline="0" dirty="0" smtClean="0"/>
              <a:t> share. </a:t>
            </a:r>
          </a:p>
          <a:p>
            <a:pPr eaLnBrk="1" hangingPunct="1"/>
            <a:endParaRPr lang="es-VE" b="0" baseline="0" dirty="0" smtClean="0"/>
          </a:p>
          <a:p>
            <a:pPr eaLnBrk="1" hangingPunct="1"/>
            <a:r>
              <a:rPr lang="es-VE" b="0" baseline="0" dirty="0" smtClean="0"/>
              <a:t>Key </a:t>
            </a:r>
            <a:r>
              <a:rPr lang="es-VE" b="0" baseline="0" dirty="0"/>
              <a:t>p</a:t>
            </a:r>
            <a:r>
              <a:rPr lang="es-VE" b="0" baseline="0" dirty="0" smtClean="0"/>
              <a:t>oints: </a:t>
            </a:r>
            <a:endParaRPr lang="es-VE" dirty="0" smtClean="0"/>
          </a:p>
          <a:p>
            <a:pPr marL="171446" indent="-171446" eaLnBrk="1" hangingPunct="1">
              <a:buFont typeface="Arial" pitchFamily="34" charset="0"/>
              <a:buChar char="•"/>
            </a:pPr>
            <a:r>
              <a:rPr lang="es-VE" dirty="0" smtClean="0"/>
              <a:t>We know our communities are</a:t>
            </a:r>
            <a:r>
              <a:rPr lang="es-VE" baseline="0" dirty="0" smtClean="0"/>
              <a:t> diverse and changing. </a:t>
            </a:r>
          </a:p>
          <a:p>
            <a:pPr marL="171446" marR="0" indent="-171446"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dirty="0" smtClean="0"/>
              <a:t>Shifts in ethnic diversity are not just about numbers, but also the impact of cultural differences.   Patients</a:t>
            </a:r>
            <a:r>
              <a:rPr lang="en-US" sz="1200" baseline="0" dirty="0" smtClean="0"/>
              <a:t> will have different needs.</a:t>
            </a:r>
          </a:p>
          <a:p>
            <a:pPr marL="171446" marR="0" indent="-171446" algn="l" defTabSz="914400" rtl="0" eaLnBrk="1" fontAlgn="base" latinLnBrk="0" hangingPunct="1">
              <a:lnSpc>
                <a:spcPct val="100000"/>
              </a:lnSpc>
              <a:spcBef>
                <a:spcPct val="30000"/>
              </a:spcBef>
              <a:spcAft>
                <a:spcPct val="0"/>
              </a:spcAft>
              <a:buClrTx/>
              <a:buSzTx/>
              <a:buFont typeface="Arial" pitchFamily="34" charset="0"/>
              <a:buChar char="•"/>
              <a:tabLst/>
              <a:defRPr/>
            </a:pPr>
            <a:r>
              <a:rPr lang="es-VE" baseline="0" dirty="0" smtClean="0"/>
              <a:t>It is important to remember that the patients you serve all come from different backgrounds, therefore, it is key that we be open to learning about who they are so we can provide the best customer service and care possible. </a:t>
            </a:r>
            <a:endParaRPr lang="es-VE" dirty="0" smtClean="0"/>
          </a:p>
          <a:p>
            <a:pPr marL="171446" indent="-171446" defTabSz="911280" eaLnBrk="1" hangingPunct="1">
              <a:buFont typeface="Arial" pitchFamily="34" charset="0"/>
              <a:buChar char="•"/>
              <a:defRPr/>
            </a:pPr>
            <a:r>
              <a:rPr lang="es-VE" dirty="0" smtClean="0"/>
              <a:t>We need to practice</a:t>
            </a:r>
            <a:r>
              <a:rPr lang="es-VE" baseline="0" dirty="0" smtClean="0"/>
              <a:t> effective communication skills so patients feel they are understood and feel comfortable in asking questions.  </a:t>
            </a:r>
          </a:p>
          <a:p>
            <a:pPr marL="171446" indent="-171446" eaLnBrk="1" hangingPunct="1">
              <a:buFont typeface="Arial" pitchFamily="34" charset="0"/>
              <a:buChar char="•"/>
            </a:pPr>
            <a:r>
              <a:rPr lang="en-US" sz="1200" dirty="0" smtClean="0"/>
              <a:t>New approaches are needed in service delivery to address</a:t>
            </a:r>
            <a:r>
              <a:rPr lang="en-US" sz="1200" baseline="0" dirty="0" smtClean="0"/>
              <a:t> language, literacy and cultural </a:t>
            </a:r>
            <a:r>
              <a:rPr lang="en-US" sz="1200" dirty="0" smtClean="0"/>
              <a:t>differences among patients.</a:t>
            </a:r>
          </a:p>
          <a:p>
            <a:pPr marL="171446" indent="-171446" eaLnBrk="1" hangingPunct="1">
              <a:buFont typeface="Arial" pitchFamily="34" charset="0"/>
              <a:buChar char="•"/>
            </a:pPr>
            <a:r>
              <a:rPr lang="en-US" sz="1200" dirty="0" smtClean="0"/>
              <a:t>The</a:t>
            </a:r>
            <a:r>
              <a:rPr lang="en-US" sz="1200" baseline="0" dirty="0" smtClean="0"/>
              <a:t> health care climate is changing.  Health centers are experiencing rapid growth, communities are changing, there are changes due to ACA.  More patients will now have health care and will have choices on where to receive care.  At all levels in our health center, at every point of contact, we want to ensure we are providing the best care possible because we want to retain our patients.  The first point of contact for our patients is the front desk.  Or the first point of contact may have been the outreach worker.  First impressions are key and sets the tone for the rest of the patient encounter. </a:t>
            </a:r>
            <a:endParaRPr lang="en-US" sz="1200" dirty="0" smtClean="0"/>
          </a:p>
          <a:p>
            <a:pPr marL="171446" indent="-171446" eaLnBrk="1" hangingPunct="1">
              <a:buFont typeface="Arial" pitchFamily="34" charset="0"/>
              <a:buChar char="•"/>
            </a:pPr>
            <a:endParaRPr lang="es-VE" dirty="0" smtClean="0"/>
          </a:p>
        </p:txBody>
      </p:sp>
      <p:sp>
        <p:nvSpPr>
          <p:cNvPr id="5" name="TextBox 4"/>
          <p:cNvSpPr txBox="1"/>
          <p:nvPr/>
        </p:nvSpPr>
        <p:spPr>
          <a:xfrm>
            <a:off x="1371600" y="8886128"/>
            <a:ext cx="4267200" cy="246221"/>
          </a:xfrm>
          <a:prstGeom prst="rect">
            <a:avLst/>
          </a:prstGeom>
          <a:noFill/>
        </p:spPr>
        <p:txBody>
          <a:bodyPr wrap="square" rtlCol="0">
            <a:spAutoFit/>
          </a:bodyPr>
          <a:lstStyle/>
          <a:p>
            <a:pPr algn="ctr"/>
            <a:r>
              <a:rPr lang="en-US" sz="1000" dirty="0" smtClean="0"/>
              <a:t>Developed by the National Center for Farmworker Health, Inc. © 2013</a:t>
            </a:r>
            <a:endParaRPr lang="en-US" sz="10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41">
              <a:defRPr sz="2400">
                <a:solidFill>
                  <a:schemeClr val="tx1"/>
                </a:solidFill>
                <a:latin typeface="Arial" charset="0"/>
                <a:ea typeface="ＭＳ Ｐゴシック" pitchFamily="34" charset="-128"/>
              </a:defRPr>
            </a:lvl1pPr>
            <a:lvl2pPr marL="742932" indent="-285744" defTabSz="931841">
              <a:defRPr sz="2400">
                <a:solidFill>
                  <a:schemeClr val="tx1"/>
                </a:solidFill>
                <a:latin typeface="Arial" charset="0"/>
                <a:ea typeface="ＭＳ Ｐゴシック" pitchFamily="34" charset="-128"/>
              </a:defRPr>
            </a:lvl2pPr>
            <a:lvl3pPr marL="1142974" indent="-228594" defTabSz="931841">
              <a:defRPr sz="2400">
                <a:solidFill>
                  <a:schemeClr val="tx1"/>
                </a:solidFill>
                <a:latin typeface="Arial" charset="0"/>
                <a:ea typeface="ＭＳ Ｐゴシック" pitchFamily="34" charset="-128"/>
              </a:defRPr>
            </a:lvl3pPr>
            <a:lvl4pPr marL="1600164" indent="-228594" defTabSz="931841">
              <a:defRPr sz="2400">
                <a:solidFill>
                  <a:schemeClr val="tx1"/>
                </a:solidFill>
                <a:latin typeface="Arial" charset="0"/>
                <a:ea typeface="ＭＳ Ｐゴシック" pitchFamily="34" charset="-128"/>
              </a:defRPr>
            </a:lvl4pPr>
            <a:lvl5pPr marL="2057352" indent="-228594" defTabSz="931841">
              <a:defRPr sz="2400">
                <a:solidFill>
                  <a:schemeClr val="tx1"/>
                </a:solidFill>
                <a:latin typeface="Arial" charset="0"/>
                <a:ea typeface="ＭＳ Ｐゴシック" pitchFamily="34" charset="-128"/>
              </a:defRPr>
            </a:lvl5pPr>
            <a:lvl6pPr marL="2514542" indent="-228594" defTabSz="931841" eaLnBrk="0" fontAlgn="base" hangingPunct="0">
              <a:spcBef>
                <a:spcPct val="0"/>
              </a:spcBef>
              <a:spcAft>
                <a:spcPct val="0"/>
              </a:spcAft>
              <a:defRPr sz="2400">
                <a:solidFill>
                  <a:schemeClr val="tx1"/>
                </a:solidFill>
                <a:latin typeface="Arial" charset="0"/>
                <a:ea typeface="ＭＳ Ｐゴシック" pitchFamily="34" charset="-128"/>
              </a:defRPr>
            </a:lvl6pPr>
            <a:lvl7pPr marL="2971732" indent="-228594" defTabSz="931841" eaLnBrk="0" fontAlgn="base" hangingPunct="0">
              <a:spcBef>
                <a:spcPct val="0"/>
              </a:spcBef>
              <a:spcAft>
                <a:spcPct val="0"/>
              </a:spcAft>
              <a:defRPr sz="2400">
                <a:solidFill>
                  <a:schemeClr val="tx1"/>
                </a:solidFill>
                <a:latin typeface="Arial" charset="0"/>
                <a:ea typeface="ＭＳ Ｐゴシック" pitchFamily="34" charset="-128"/>
              </a:defRPr>
            </a:lvl7pPr>
            <a:lvl8pPr marL="3428921" indent="-228594" defTabSz="931841" eaLnBrk="0" fontAlgn="base" hangingPunct="0">
              <a:spcBef>
                <a:spcPct val="0"/>
              </a:spcBef>
              <a:spcAft>
                <a:spcPct val="0"/>
              </a:spcAft>
              <a:defRPr sz="2400">
                <a:solidFill>
                  <a:schemeClr val="tx1"/>
                </a:solidFill>
                <a:latin typeface="Arial" charset="0"/>
                <a:ea typeface="ＭＳ Ｐゴシック" pitchFamily="34" charset="-128"/>
              </a:defRPr>
            </a:lvl8pPr>
            <a:lvl9pPr marL="3886110" indent="-228594" defTabSz="931841" eaLnBrk="0" fontAlgn="base" hangingPunct="0">
              <a:spcBef>
                <a:spcPct val="0"/>
              </a:spcBef>
              <a:spcAft>
                <a:spcPct val="0"/>
              </a:spcAft>
              <a:defRPr sz="2400">
                <a:solidFill>
                  <a:schemeClr val="tx1"/>
                </a:solidFill>
                <a:latin typeface="Arial" charset="0"/>
                <a:ea typeface="ＭＳ Ｐゴシック" pitchFamily="34" charset="-128"/>
              </a:defRPr>
            </a:lvl9pPr>
          </a:lstStyle>
          <a:p>
            <a:fld id="{1E4E4420-D8D2-4341-9F98-1A5688DEA277}" type="slidenum">
              <a:rPr lang="en-US" sz="1200"/>
              <a:pPr/>
              <a:t>5</a:t>
            </a:fld>
            <a:endParaRPr lang="en-US" sz="1200"/>
          </a:p>
        </p:txBody>
      </p:sp>
      <p:sp>
        <p:nvSpPr>
          <p:cNvPr id="58371" name="Rectangle 2"/>
          <p:cNvSpPr>
            <a:spLocks noGrp="1" noRot="1" noChangeAspect="1" noChangeArrowheads="1" noTextEdit="1"/>
          </p:cNvSpPr>
          <p:nvPr>
            <p:ph type="sldImg"/>
          </p:nvPr>
        </p:nvSpPr>
        <p:spPr>
          <a:xfrm>
            <a:off x="1181100" y="696913"/>
            <a:ext cx="4648200" cy="3486150"/>
          </a:xfrm>
          <a:prstGeom prst="rect">
            <a:avLst/>
          </a:prstGeom>
          <a:solidFill>
            <a:srgbClr val="FFFFFF"/>
          </a:solidFill>
          <a:ln/>
        </p:spPr>
      </p:sp>
      <p:sp>
        <p:nvSpPr>
          <p:cNvPr id="58372" name="Rectangle 3"/>
          <p:cNvSpPr>
            <a:spLocks noGrp="1" noChangeArrowheads="1"/>
          </p:cNvSpPr>
          <p:nvPr>
            <p:ph type="body" idx="1"/>
          </p:nvPr>
        </p:nvSpPr>
        <p:spPr>
          <a:xfrm>
            <a:off x="701675" y="4416430"/>
            <a:ext cx="5607050" cy="4183063"/>
          </a:xfrm>
          <a:prstGeom prst="rect">
            <a:avLst/>
          </a:prstGeom>
          <a:solidFill>
            <a:srgbClr val="FFFFFF"/>
          </a:solidFill>
          <a:ln>
            <a:noFill/>
          </a:ln>
        </p:spPr>
        <p:txBody>
          <a:bodyPr/>
          <a:lstStyle/>
          <a:p>
            <a:pPr marL="170865" indent="-170865" eaLnBrk="1" hangingPunct="1"/>
            <a:r>
              <a:rPr lang="es-VE" b="0" i="1" dirty="0" smtClean="0"/>
              <a:t>Read or</a:t>
            </a:r>
            <a:r>
              <a:rPr lang="es-VE" b="0" i="1" baseline="0" dirty="0" smtClean="0"/>
              <a:t> share. </a:t>
            </a:r>
          </a:p>
          <a:p>
            <a:pPr eaLnBrk="1" hangingPunct="1"/>
            <a:endParaRPr lang="es-VE" b="0" baseline="0" dirty="0" smtClean="0"/>
          </a:p>
          <a:p>
            <a:pPr eaLnBrk="1" hangingPunct="1"/>
            <a:r>
              <a:rPr lang="es-VE" b="0" baseline="0" dirty="0" smtClean="0"/>
              <a:t>Key </a:t>
            </a:r>
            <a:r>
              <a:rPr lang="es-VE" b="0" baseline="0" dirty="0"/>
              <a:t>p</a:t>
            </a:r>
            <a:r>
              <a:rPr lang="es-VE" b="0" baseline="0" dirty="0" smtClean="0"/>
              <a:t>oints: </a:t>
            </a:r>
          </a:p>
          <a:p>
            <a:pPr marL="171450" indent="-171450" eaLnBrk="1" hangingPunct="1">
              <a:buFont typeface="Arial"/>
              <a:buChar char="•"/>
            </a:pPr>
            <a:r>
              <a:rPr lang="es-VE" b="0" baseline="0" dirty="0" smtClean="0"/>
              <a:t>We know it can be difficult to ask patients so many questions as part of the registration process.</a:t>
            </a:r>
          </a:p>
          <a:p>
            <a:pPr marL="171450" indent="-171450" eaLnBrk="1" hangingPunct="1">
              <a:buFont typeface="Arial"/>
              <a:buChar char="•"/>
            </a:pPr>
            <a:r>
              <a:rPr lang="es-VE" b="0" baseline="0" dirty="0" smtClean="0"/>
              <a:t>Not only can it be overwhelming, but we find that many times the patients do not understand why all the information being collected is needed.</a:t>
            </a:r>
          </a:p>
          <a:p>
            <a:pPr marL="171450" indent="-171450" eaLnBrk="1" hangingPunct="1">
              <a:buFont typeface="Arial"/>
              <a:buChar char="•"/>
            </a:pPr>
            <a:r>
              <a:rPr lang="es-VE" b="0" baseline="0" dirty="0" smtClean="0"/>
              <a:t>As we discussed in previous modules, having to confirm a patient’s special population designation status, (in this case Agriculturel Workers), there are additional questions that need to be asked.</a:t>
            </a:r>
          </a:p>
          <a:p>
            <a:pPr marL="171450" indent="-171450" eaLnBrk="1" hangingPunct="1">
              <a:buFont typeface="Arial"/>
              <a:buChar char="•"/>
            </a:pPr>
            <a:r>
              <a:rPr lang="es-VE" b="0" baseline="0" dirty="0" smtClean="0"/>
              <a:t>Many health centers experience challenges in trying to gather this additional information from their patients.  So, we are not alone. </a:t>
            </a:r>
          </a:p>
          <a:p>
            <a:pPr marL="171450" indent="-171450" eaLnBrk="1" hangingPunct="1">
              <a:buFont typeface="Arial"/>
              <a:buChar char="•"/>
            </a:pPr>
            <a:r>
              <a:rPr lang="es-VE" b="0" baseline="0" dirty="0" smtClean="0"/>
              <a:t>In this section of the training, we will be discussing these important considerations in the patient registration process and we can braisntorm on other tips and strategies that will help us to better gather this information.  </a:t>
            </a:r>
          </a:p>
          <a:p>
            <a:pPr marL="0" indent="0" eaLnBrk="1" hangingPunct="1">
              <a:buFont typeface="Arial"/>
              <a:buNone/>
            </a:pPr>
            <a:endParaRPr lang="es-VE" b="0" baseline="0" dirty="0" smtClean="0"/>
          </a:p>
          <a:p>
            <a:pPr eaLnBrk="1" hangingPunct="1"/>
            <a:endParaRPr lang="es-VE" dirty="0" smtClean="0"/>
          </a:p>
        </p:txBody>
      </p:sp>
      <p:sp>
        <p:nvSpPr>
          <p:cNvPr id="5" name="TextBox 4"/>
          <p:cNvSpPr txBox="1"/>
          <p:nvPr/>
        </p:nvSpPr>
        <p:spPr>
          <a:xfrm>
            <a:off x="1371600" y="8886128"/>
            <a:ext cx="4267200" cy="246221"/>
          </a:xfrm>
          <a:prstGeom prst="rect">
            <a:avLst/>
          </a:prstGeom>
          <a:noFill/>
        </p:spPr>
        <p:txBody>
          <a:bodyPr wrap="square" rtlCol="0">
            <a:spAutoFit/>
          </a:bodyPr>
          <a:lstStyle/>
          <a:p>
            <a:pPr algn="ctr"/>
            <a:r>
              <a:rPr lang="en-US" sz="1000" dirty="0" smtClean="0"/>
              <a:t>Developed by the National Center for Farmworker Health, Inc. © 2013</a:t>
            </a:r>
            <a:endParaRPr lang="en-US" sz="10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41">
              <a:defRPr sz="2400">
                <a:solidFill>
                  <a:schemeClr val="tx1"/>
                </a:solidFill>
                <a:latin typeface="Arial" charset="0"/>
                <a:ea typeface="ＭＳ Ｐゴシック" pitchFamily="34" charset="-128"/>
              </a:defRPr>
            </a:lvl1pPr>
            <a:lvl2pPr marL="742932" indent="-285744" defTabSz="931841">
              <a:defRPr sz="2400">
                <a:solidFill>
                  <a:schemeClr val="tx1"/>
                </a:solidFill>
                <a:latin typeface="Arial" charset="0"/>
                <a:ea typeface="ＭＳ Ｐゴシック" pitchFamily="34" charset="-128"/>
              </a:defRPr>
            </a:lvl2pPr>
            <a:lvl3pPr marL="1142974" indent="-228594" defTabSz="931841">
              <a:defRPr sz="2400">
                <a:solidFill>
                  <a:schemeClr val="tx1"/>
                </a:solidFill>
                <a:latin typeface="Arial" charset="0"/>
                <a:ea typeface="ＭＳ Ｐゴシック" pitchFamily="34" charset="-128"/>
              </a:defRPr>
            </a:lvl3pPr>
            <a:lvl4pPr marL="1600164" indent="-228594" defTabSz="931841">
              <a:defRPr sz="2400">
                <a:solidFill>
                  <a:schemeClr val="tx1"/>
                </a:solidFill>
                <a:latin typeface="Arial" charset="0"/>
                <a:ea typeface="ＭＳ Ｐゴシック" pitchFamily="34" charset="-128"/>
              </a:defRPr>
            </a:lvl4pPr>
            <a:lvl5pPr marL="2057352" indent="-228594" defTabSz="931841">
              <a:defRPr sz="2400">
                <a:solidFill>
                  <a:schemeClr val="tx1"/>
                </a:solidFill>
                <a:latin typeface="Arial" charset="0"/>
                <a:ea typeface="ＭＳ Ｐゴシック" pitchFamily="34" charset="-128"/>
              </a:defRPr>
            </a:lvl5pPr>
            <a:lvl6pPr marL="2514542" indent="-228594" defTabSz="931841" eaLnBrk="0" fontAlgn="base" hangingPunct="0">
              <a:spcBef>
                <a:spcPct val="0"/>
              </a:spcBef>
              <a:spcAft>
                <a:spcPct val="0"/>
              </a:spcAft>
              <a:defRPr sz="2400">
                <a:solidFill>
                  <a:schemeClr val="tx1"/>
                </a:solidFill>
                <a:latin typeface="Arial" charset="0"/>
                <a:ea typeface="ＭＳ Ｐゴシック" pitchFamily="34" charset="-128"/>
              </a:defRPr>
            </a:lvl6pPr>
            <a:lvl7pPr marL="2971732" indent="-228594" defTabSz="931841" eaLnBrk="0" fontAlgn="base" hangingPunct="0">
              <a:spcBef>
                <a:spcPct val="0"/>
              </a:spcBef>
              <a:spcAft>
                <a:spcPct val="0"/>
              </a:spcAft>
              <a:defRPr sz="2400">
                <a:solidFill>
                  <a:schemeClr val="tx1"/>
                </a:solidFill>
                <a:latin typeface="Arial" charset="0"/>
                <a:ea typeface="ＭＳ Ｐゴシック" pitchFamily="34" charset="-128"/>
              </a:defRPr>
            </a:lvl7pPr>
            <a:lvl8pPr marL="3428921" indent="-228594" defTabSz="931841" eaLnBrk="0" fontAlgn="base" hangingPunct="0">
              <a:spcBef>
                <a:spcPct val="0"/>
              </a:spcBef>
              <a:spcAft>
                <a:spcPct val="0"/>
              </a:spcAft>
              <a:defRPr sz="2400">
                <a:solidFill>
                  <a:schemeClr val="tx1"/>
                </a:solidFill>
                <a:latin typeface="Arial" charset="0"/>
                <a:ea typeface="ＭＳ Ｐゴシック" pitchFamily="34" charset="-128"/>
              </a:defRPr>
            </a:lvl8pPr>
            <a:lvl9pPr marL="3886110" indent="-228594" defTabSz="931841" eaLnBrk="0" fontAlgn="base" hangingPunct="0">
              <a:spcBef>
                <a:spcPct val="0"/>
              </a:spcBef>
              <a:spcAft>
                <a:spcPct val="0"/>
              </a:spcAft>
              <a:defRPr sz="2400">
                <a:solidFill>
                  <a:schemeClr val="tx1"/>
                </a:solidFill>
                <a:latin typeface="Arial" charset="0"/>
                <a:ea typeface="ＭＳ Ｐゴシック" pitchFamily="34" charset="-128"/>
              </a:defRPr>
            </a:lvl9pPr>
          </a:lstStyle>
          <a:p>
            <a:fld id="{1E4E4420-D8D2-4341-9F98-1A5688DEA277}" type="slidenum">
              <a:rPr lang="en-US" sz="1200"/>
              <a:pPr/>
              <a:t>6</a:t>
            </a:fld>
            <a:endParaRPr lang="en-US" sz="1200"/>
          </a:p>
        </p:txBody>
      </p:sp>
      <p:sp>
        <p:nvSpPr>
          <p:cNvPr id="58371" name="Rectangle 2"/>
          <p:cNvSpPr>
            <a:spLocks noGrp="1" noRot="1" noChangeAspect="1" noChangeArrowheads="1" noTextEdit="1"/>
          </p:cNvSpPr>
          <p:nvPr>
            <p:ph type="sldImg"/>
          </p:nvPr>
        </p:nvSpPr>
        <p:spPr>
          <a:xfrm>
            <a:off x="1181100" y="696913"/>
            <a:ext cx="4648200" cy="3486150"/>
          </a:xfrm>
          <a:prstGeom prst="rect">
            <a:avLst/>
          </a:prstGeom>
          <a:solidFill>
            <a:srgbClr val="FFFFFF"/>
          </a:solidFill>
          <a:ln/>
        </p:spPr>
      </p:sp>
      <p:sp>
        <p:nvSpPr>
          <p:cNvPr id="58372" name="Rectangle 3"/>
          <p:cNvSpPr>
            <a:spLocks noGrp="1" noChangeArrowheads="1"/>
          </p:cNvSpPr>
          <p:nvPr>
            <p:ph type="body" idx="1"/>
          </p:nvPr>
        </p:nvSpPr>
        <p:spPr>
          <a:xfrm>
            <a:off x="762000" y="4038600"/>
            <a:ext cx="5486400" cy="4495800"/>
          </a:xfrm>
          <a:prstGeom prst="rect">
            <a:avLst/>
          </a:prstGeom>
          <a:solidFill>
            <a:srgbClr val="FFFFFF"/>
          </a:solidFill>
          <a:ln>
            <a:noFill/>
          </a:ln>
        </p:spPr>
        <p:txBody>
          <a:bodyPr/>
          <a:lstStyle/>
          <a:p>
            <a:pPr marL="170865" indent="-170865" eaLnBrk="1" hangingPunct="1"/>
            <a:r>
              <a:rPr lang="es-VE" b="0" i="1" dirty="0" smtClean="0"/>
              <a:t>Read or</a:t>
            </a:r>
            <a:r>
              <a:rPr lang="es-VE" b="0" i="1" baseline="0" dirty="0" smtClean="0"/>
              <a:t> share. </a:t>
            </a:r>
          </a:p>
          <a:p>
            <a:pPr eaLnBrk="1" hangingPunct="1"/>
            <a:r>
              <a:rPr lang="es-VE" b="1" baseline="0" dirty="0" err="1" smtClean="0"/>
              <a:t>How</a:t>
            </a:r>
            <a:r>
              <a:rPr lang="es-VE" b="1" baseline="0" dirty="0" smtClean="0"/>
              <a:t> </a:t>
            </a:r>
            <a:r>
              <a:rPr lang="es-VE" b="1" baseline="0" dirty="0" smtClean="0"/>
              <a:t>do I ask the questions?</a:t>
            </a:r>
          </a:p>
          <a:p>
            <a:pPr eaLnBrk="1" hangingPunct="1"/>
            <a:r>
              <a:rPr lang="es-VE" sz="1050" b="0" baseline="0" dirty="0" smtClean="0"/>
              <a:t>Key </a:t>
            </a:r>
            <a:r>
              <a:rPr lang="es-VE" sz="1050" b="0" baseline="0" dirty="0" smtClean="0"/>
              <a:t>points:</a:t>
            </a:r>
          </a:p>
          <a:p>
            <a:pPr marL="171450" indent="-171450" eaLnBrk="1" hangingPunct="1">
              <a:buFont typeface="Arial"/>
              <a:buChar char="•"/>
            </a:pPr>
            <a:r>
              <a:rPr lang="es-VE" sz="1050" b="0" baseline="0" dirty="0" smtClean="0"/>
              <a:t>One of the first questions you will ask in our registration form is if the patient or member of their family worked in agricuture in the past 2 years?  What does agriculture mean to the patient? Does it only mean working in </a:t>
            </a:r>
            <a:r>
              <a:rPr lang="es-VE" sz="1050" b="0" baseline="0" dirty="0" err="1" smtClean="0"/>
              <a:t>horticulture</a:t>
            </a:r>
            <a:r>
              <a:rPr lang="es-VE" sz="1050" b="0" baseline="0" dirty="0" smtClean="0"/>
              <a:t>? What does a migratory or seasonal worker mean?  What is the right way to ask the question?  </a:t>
            </a:r>
          </a:p>
          <a:p>
            <a:pPr marL="171450" indent="-171450" eaLnBrk="1" hangingPunct="1">
              <a:buFont typeface="Arial"/>
              <a:buChar char="•"/>
            </a:pPr>
            <a:r>
              <a:rPr lang="es-VE" sz="1050" b="0" baseline="0" dirty="0" smtClean="0"/>
              <a:t>We need to use the right language and easiest terminology as possible.</a:t>
            </a:r>
          </a:p>
          <a:p>
            <a:pPr marL="171450" indent="-171450" eaLnBrk="1" hangingPunct="1">
              <a:buFont typeface="Arial"/>
              <a:buChar char="•"/>
            </a:pPr>
            <a:r>
              <a:rPr lang="es-VE" sz="1050" b="0" baseline="0" dirty="0" smtClean="0"/>
              <a:t>How can we ask the questions differently so they do not sound confusing.   Do the members of our community use the terms farms, fields, camps?   How do they describe the type of work they do?</a:t>
            </a:r>
          </a:p>
          <a:p>
            <a:pPr marL="171450" indent="-171450" eaLnBrk="1" hangingPunct="1">
              <a:buFont typeface="Arial"/>
              <a:buChar char="•"/>
            </a:pPr>
            <a:r>
              <a:rPr lang="es-VE" sz="1050" b="0" baseline="0" dirty="0" smtClean="0"/>
              <a:t>You can use  images/pictures of different agriculural workers and the tasks they do to illustrate the information you are tryng to gather. </a:t>
            </a:r>
          </a:p>
          <a:p>
            <a:pPr marL="171450" indent="-171450" eaLnBrk="1" hangingPunct="1">
              <a:buFont typeface="Arial"/>
              <a:buChar char="•"/>
            </a:pPr>
            <a:r>
              <a:rPr lang="es-VE" sz="1050" b="0" baseline="0" dirty="0" smtClean="0"/>
              <a:t>It is key that we gather enough information about our local agricultural worker community so staff is informed.  For example, what are the most common industries?  Who are the ag employers in the community?  What are the types of crops we have in our community? Do we have animal farms? </a:t>
            </a:r>
          </a:p>
          <a:p>
            <a:pPr marL="171450" indent="-171450" eaLnBrk="1" hangingPunct="1">
              <a:buFont typeface="Arial"/>
              <a:buChar char="•"/>
            </a:pPr>
            <a:r>
              <a:rPr lang="es-VE" sz="1050" b="0" baseline="0" dirty="0" smtClean="0"/>
              <a:t>Based on this information, we can tailor our registration forms so they are understandeable to our patients.</a:t>
            </a:r>
          </a:p>
          <a:p>
            <a:pPr marL="0" indent="0" eaLnBrk="1" hangingPunct="1">
              <a:buFont typeface="Arial"/>
              <a:buNone/>
            </a:pPr>
            <a:r>
              <a:rPr lang="es-VE" sz="1050" b="0" i="1" baseline="0" dirty="0" smtClean="0"/>
              <a:t>Ask </a:t>
            </a:r>
            <a:r>
              <a:rPr lang="es-VE" sz="1050" b="0" i="1" baseline="0" dirty="0" smtClean="0"/>
              <a:t>the following questions:</a:t>
            </a:r>
          </a:p>
          <a:p>
            <a:pPr marL="171450" indent="-171450" eaLnBrk="1" hangingPunct="1">
              <a:buFont typeface="Arial"/>
              <a:buChar char="•"/>
            </a:pPr>
            <a:r>
              <a:rPr lang="es-VE" sz="1050" b="0" i="1" baseline="0" dirty="0" smtClean="0"/>
              <a:t>What are some of the common terms that are used in the local agriculture community?</a:t>
            </a:r>
          </a:p>
          <a:p>
            <a:pPr marL="171450" indent="-171450" eaLnBrk="1" hangingPunct="1">
              <a:buFont typeface="Arial"/>
              <a:buChar char="•"/>
            </a:pPr>
            <a:r>
              <a:rPr lang="es-VE" sz="1050" b="0" i="1" baseline="0" dirty="0" smtClean="0"/>
              <a:t>What are some suggestions we can make to our registration questions?</a:t>
            </a:r>
          </a:p>
          <a:p>
            <a:pPr marL="0" indent="0" eaLnBrk="1" hangingPunct="1">
              <a:buFont typeface="Arial"/>
              <a:buNone/>
            </a:pPr>
            <a:endParaRPr lang="es-VE" b="0" i="1" baseline="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41">
              <a:defRPr sz="2400">
                <a:solidFill>
                  <a:schemeClr val="tx1"/>
                </a:solidFill>
                <a:latin typeface="Arial" charset="0"/>
                <a:ea typeface="ＭＳ Ｐゴシック" pitchFamily="34" charset="-128"/>
              </a:defRPr>
            </a:lvl1pPr>
            <a:lvl2pPr marL="742932" indent="-285744" defTabSz="931841">
              <a:defRPr sz="2400">
                <a:solidFill>
                  <a:schemeClr val="tx1"/>
                </a:solidFill>
                <a:latin typeface="Arial" charset="0"/>
                <a:ea typeface="ＭＳ Ｐゴシック" pitchFamily="34" charset="-128"/>
              </a:defRPr>
            </a:lvl2pPr>
            <a:lvl3pPr marL="1142974" indent="-228594" defTabSz="931841">
              <a:defRPr sz="2400">
                <a:solidFill>
                  <a:schemeClr val="tx1"/>
                </a:solidFill>
                <a:latin typeface="Arial" charset="0"/>
                <a:ea typeface="ＭＳ Ｐゴシック" pitchFamily="34" charset="-128"/>
              </a:defRPr>
            </a:lvl3pPr>
            <a:lvl4pPr marL="1600164" indent="-228594" defTabSz="931841">
              <a:defRPr sz="2400">
                <a:solidFill>
                  <a:schemeClr val="tx1"/>
                </a:solidFill>
                <a:latin typeface="Arial" charset="0"/>
                <a:ea typeface="ＭＳ Ｐゴシック" pitchFamily="34" charset="-128"/>
              </a:defRPr>
            </a:lvl4pPr>
            <a:lvl5pPr marL="2057352" indent="-228594" defTabSz="931841">
              <a:defRPr sz="2400">
                <a:solidFill>
                  <a:schemeClr val="tx1"/>
                </a:solidFill>
                <a:latin typeface="Arial" charset="0"/>
                <a:ea typeface="ＭＳ Ｐゴシック" pitchFamily="34" charset="-128"/>
              </a:defRPr>
            </a:lvl5pPr>
            <a:lvl6pPr marL="2514542" indent="-228594" defTabSz="931841" eaLnBrk="0" fontAlgn="base" hangingPunct="0">
              <a:spcBef>
                <a:spcPct val="0"/>
              </a:spcBef>
              <a:spcAft>
                <a:spcPct val="0"/>
              </a:spcAft>
              <a:defRPr sz="2400">
                <a:solidFill>
                  <a:schemeClr val="tx1"/>
                </a:solidFill>
                <a:latin typeface="Arial" charset="0"/>
                <a:ea typeface="ＭＳ Ｐゴシック" pitchFamily="34" charset="-128"/>
              </a:defRPr>
            </a:lvl6pPr>
            <a:lvl7pPr marL="2971732" indent="-228594" defTabSz="931841" eaLnBrk="0" fontAlgn="base" hangingPunct="0">
              <a:spcBef>
                <a:spcPct val="0"/>
              </a:spcBef>
              <a:spcAft>
                <a:spcPct val="0"/>
              </a:spcAft>
              <a:defRPr sz="2400">
                <a:solidFill>
                  <a:schemeClr val="tx1"/>
                </a:solidFill>
                <a:latin typeface="Arial" charset="0"/>
                <a:ea typeface="ＭＳ Ｐゴシック" pitchFamily="34" charset="-128"/>
              </a:defRPr>
            </a:lvl7pPr>
            <a:lvl8pPr marL="3428921" indent="-228594" defTabSz="931841" eaLnBrk="0" fontAlgn="base" hangingPunct="0">
              <a:spcBef>
                <a:spcPct val="0"/>
              </a:spcBef>
              <a:spcAft>
                <a:spcPct val="0"/>
              </a:spcAft>
              <a:defRPr sz="2400">
                <a:solidFill>
                  <a:schemeClr val="tx1"/>
                </a:solidFill>
                <a:latin typeface="Arial" charset="0"/>
                <a:ea typeface="ＭＳ Ｐゴシック" pitchFamily="34" charset="-128"/>
              </a:defRPr>
            </a:lvl8pPr>
            <a:lvl9pPr marL="3886110" indent="-228594" defTabSz="931841" eaLnBrk="0" fontAlgn="base" hangingPunct="0">
              <a:spcBef>
                <a:spcPct val="0"/>
              </a:spcBef>
              <a:spcAft>
                <a:spcPct val="0"/>
              </a:spcAft>
              <a:defRPr sz="2400">
                <a:solidFill>
                  <a:schemeClr val="tx1"/>
                </a:solidFill>
                <a:latin typeface="Arial" charset="0"/>
                <a:ea typeface="ＭＳ Ｐゴシック" pitchFamily="34" charset="-128"/>
              </a:defRPr>
            </a:lvl9pPr>
          </a:lstStyle>
          <a:p>
            <a:fld id="{1E4E4420-D8D2-4341-9F98-1A5688DEA277}" type="slidenum">
              <a:rPr lang="en-US" sz="1200"/>
              <a:pPr/>
              <a:t>7</a:t>
            </a:fld>
            <a:endParaRPr lang="en-US" sz="1200"/>
          </a:p>
        </p:txBody>
      </p:sp>
      <p:sp>
        <p:nvSpPr>
          <p:cNvPr id="58371" name="Rectangle 2"/>
          <p:cNvSpPr>
            <a:spLocks noGrp="1" noRot="1" noChangeAspect="1" noChangeArrowheads="1" noTextEdit="1"/>
          </p:cNvSpPr>
          <p:nvPr>
            <p:ph type="sldImg"/>
          </p:nvPr>
        </p:nvSpPr>
        <p:spPr>
          <a:xfrm>
            <a:off x="1181100" y="696913"/>
            <a:ext cx="4648200" cy="3486150"/>
          </a:xfrm>
          <a:prstGeom prst="rect">
            <a:avLst/>
          </a:prstGeom>
          <a:solidFill>
            <a:srgbClr val="FFFFFF"/>
          </a:solidFill>
          <a:ln/>
        </p:spPr>
      </p:sp>
      <p:sp>
        <p:nvSpPr>
          <p:cNvPr id="58372" name="Rectangle 3"/>
          <p:cNvSpPr>
            <a:spLocks noGrp="1" noChangeArrowheads="1"/>
          </p:cNvSpPr>
          <p:nvPr>
            <p:ph type="body" idx="1"/>
          </p:nvPr>
        </p:nvSpPr>
        <p:spPr>
          <a:xfrm>
            <a:off x="701675" y="4416430"/>
            <a:ext cx="5607050" cy="4183063"/>
          </a:xfrm>
          <a:prstGeom prst="rect">
            <a:avLst/>
          </a:prstGeom>
          <a:solidFill>
            <a:srgbClr val="FFFFFF"/>
          </a:solidFill>
          <a:ln>
            <a:noFill/>
          </a:ln>
        </p:spPr>
        <p:txBody>
          <a:bodyPr/>
          <a:lstStyle/>
          <a:p>
            <a:pPr marL="170865" indent="-170865" eaLnBrk="1" hangingPunct="1"/>
            <a:r>
              <a:rPr lang="es-VE" b="0" i="1" dirty="0" smtClean="0"/>
              <a:t>Read or</a:t>
            </a:r>
            <a:r>
              <a:rPr lang="es-VE" b="0" i="1" baseline="0" dirty="0" smtClean="0"/>
              <a:t> share. </a:t>
            </a:r>
          </a:p>
          <a:p>
            <a:pPr eaLnBrk="1" hangingPunct="1"/>
            <a:endParaRPr lang="es-VE" b="0" baseline="0" dirty="0" smtClean="0"/>
          </a:p>
          <a:p>
            <a:pPr eaLnBrk="1" hangingPunct="1"/>
            <a:r>
              <a:rPr lang="es-VE" b="1" baseline="0" dirty="0" smtClean="0"/>
              <a:t>What if the patient is reluctant to answer?</a:t>
            </a:r>
          </a:p>
          <a:p>
            <a:pPr eaLnBrk="1" hangingPunct="1"/>
            <a:endParaRPr lang="es-VE" b="1" baseline="0" dirty="0" smtClean="0"/>
          </a:p>
          <a:p>
            <a:pPr eaLnBrk="1" hangingPunct="1"/>
            <a:r>
              <a:rPr lang="es-VE" b="0" baseline="0" dirty="0" smtClean="0"/>
              <a:t>Key points: </a:t>
            </a:r>
          </a:p>
          <a:p>
            <a:pPr marL="171450" indent="-171450" eaLnBrk="1" hangingPunct="1">
              <a:buFont typeface="Arial"/>
              <a:buChar char="•"/>
            </a:pPr>
            <a:r>
              <a:rPr lang="es-VE" b="0" baseline="0" dirty="0" smtClean="0"/>
              <a:t>As we previously discussed, if we know our local community then we are able to tailor the questions.</a:t>
            </a:r>
          </a:p>
          <a:p>
            <a:pPr marL="171450" indent="-171450" eaLnBrk="1" hangingPunct="1">
              <a:buFont typeface="Arial"/>
              <a:buChar char="•"/>
            </a:pPr>
            <a:r>
              <a:rPr lang="es-VE" b="0" baseline="0" dirty="0" smtClean="0"/>
              <a:t>We need to be creative in how we can ask the question in another way.</a:t>
            </a:r>
          </a:p>
          <a:p>
            <a:pPr marL="171450" indent="-171450" eaLnBrk="1" hangingPunct="1">
              <a:buFont typeface="Arial"/>
              <a:buChar char="•"/>
            </a:pPr>
            <a:r>
              <a:rPr lang="es-VE" b="0" baseline="0" dirty="0" smtClean="0"/>
              <a:t>Perhaps, you can ask</a:t>
            </a:r>
            <a:r>
              <a:rPr lang="is-IS" b="0" baseline="0" dirty="0" smtClean="0"/>
              <a:t>….</a:t>
            </a:r>
            <a:r>
              <a:rPr lang="es-VE" b="0" baseline="0" dirty="0" smtClean="0"/>
              <a:t>what is the name of the company you work for?  The response may let you know if they work in a local farm. </a:t>
            </a:r>
          </a:p>
          <a:p>
            <a:pPr marL="171450" indent="-171450" eaLnBrk="1" hangingPunct="1">
              <a:buFont typeface="Arial"/>
              <a:buChar char="•"/>
            </a:pPr>
            <a:r>
              <a:rPr lang="es-VE" b="0" baseline="0" dirty="0" smtClean="0"/>
              <a:t>It is also important to let the patient know why you need this information.  You want them to know you are tyring to better serve them.  You can also let them know you recieve special funds to serve the agricutural worker community.</a:t>
            </a:r>
          </a:p>
          <a:p>
            <a:pPr marL="0" indent="0" eaLnBrk="1" hangingPunct="1">
              <a:buFont typeface="Arial"/>
              <a:buNone/>
            </a:pPr>
            <a:endParaRPr lang="es-VE" b="0" baseline="0" dirty="0" smtClean="0"/>
          </a:p>
          <a:p>
            <a:pPr marL="0" indent="0" eaLnBrk="1" hangingPunct="1">
              <a:buFont typeface="Arial"/>
              <a:buNone/>
            </a:pPr>
            <a:r>
              <a:rPr lang="es-VE" b="0" i="1" baseline="0" dirty="0" smtClean="0"/>
              <a:t>Ask the following question:</a:t>
            </a:r>
          </a:p>
          <a:p>
            <a:pPr marL="0" indent="0" eaLnBrk="1" hangingPunct="1">
              <a:buFont typeface="Arial"/>
              <a:buNone/>
            </a:pPr>
            <a:r>
              <a:rPr lang="es-VE" b="0" i="1" baseline="0" dirty="0" smtClean="0"/>
              <a:t>What other creative ways can you think of?</a:t>
            </a:r>
          </a:p>
          <a:p>
            <a:pPr marL="0" indent="0" eaLnBrk="1" hangingPunct="1">
              <a:buFont typeface="Arial"/>
              <a:buNone/>
            </a:pPr>
            <a:endParaRPr lang="es-VE" i="1" dirty="0" smtClean="0"/>
          </a:p>
        </p:txBody>
      </p:sp>
      <p:sp>
        <p:nvSpPr>
          <p:cNvPr id="5" name="TextBox 4"/>
          <p:cNvSpPr txBox="1"/>
          <p:nvPr/>
        </p:nvSpPr>
        <p:spPr>
          <a:xfrm>
            <a:off x="1371600" y="8886128"/>
            <a:ext cx="4267200" cy="246221"/>
          </a:xfrm>
          <a:prstGeom prst="rect">
            <a:avLst/>
          </a:prstGeom>
          <a:noFill/>
        </p:spPr>
        <p:txBody>
          <a:bodyPr wrap="square" rtlCol="0">
            <a:spAutoFit/>
          </a:bodyPr>
          <a:lstStyle/>
          <a:p>
            <a:pPr algn="ctr"/>
            <a:r>
              <a:rPr lang="en-US" sz="1000" dirty="0" smtClean="0"/>
              <a:t>Developed by the National Center for Farmworker Health, Inc. © 2013</a:t>
            </a:r>
            <a:endParaRPr lang="en-US" sz="10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41">
              <a:defRPr sz="2400">
                <a:solidFill>
                  <a:schemeClr val="tx1"/>
                </a:solidFill>
                <a:latin typeface="Arial" charset="0"/>
                <a:ea typeface="ＭＳ Ｐゴシック" pitchFamily="34" charset="-128"/>
              </a:defRPr>
            </a:lvl1pPr>
            <a:lvl2pPr marL="742932" indent="-285744" defTabSz="931841">
              <a:defRPr sz="2400">
                <a:solidFill>
                  <a:schemeClr val="tx1"/>
                </a:solidFill>
                <a:latin typeface="Arial" charset="0"/>
                <a:ea typeface="ＭＳ Ｐゴシック" pitchFamily="34" charset="-128"/>
              </a:defRPr>
            </a:lvl2pPr>
            <a:lvl3pPr marL="1142974" indent="-228594" defTabSz="931841">
              <a:defRPr sz="2400">
                <a:solidFill>
                  <a:schemeClr val="tx1"/>
                </a:solidFill>
                <a:latin typeface="Arial" charset="0"/>
                <a:ea typeface="ＭＳ Ｐゴシック" pitchFamily="34" charset="-128"/>
              </a:defRPr>
            </a:lvl3pPr>
            <a:lvl4pPr marL="1600164" indent="-228594" defTabSz="931841">
              <a:defRPr sz="2400">
                <a:solidFill>
                  <a:schemeClr val="tx1"/>
                </a:solidFill>
                <a:latin typeface="Arial" charset="0"/>
                <a:ea typeface="ＭＳ Ｐゴシック" pitchFamily="34" charset="-128"/>
              </a:defRPr>
            </a:lvl4pPr>
            <a:lvl5pPr marL="2057352" indent="-228594" defTabSz="931841">
              <a:defRPr sz="2400">
                <a:solidFill>
                  <a:schemeClr val="tx1"/>
                </a:solidFill>
                <a:latin typeface="Arial" charset="0"/>
                <a:ea typeface="ＭＳ Ｐゴシック" pitchFamily="34" charset="-128"/>
              </a:defRPr>
            </a:lvl5pPr>
            <a:lvl6pPr marL="2514542" indent="-228594" defTabSz="931841" eaLnBrk="0" fontAlgn="base" hangingPunct="0">
              <a:spcBef>
                <a:spcPct val="0"/>
              </a:spcBef>
              <a:spcAft>
                <a:spcPct val="0"/>
              </a:spcAft>
              <a:defRPr sz="2400">
                <a:solidFill>
                  <a:schemeClr val="tx1"/>
                </a:solidFill>
                <a:latin typeface="Arial" charset="0"/>
                <a:ea typeface="ＭＳ Ｐゴシック" pitchFamily="34" charset="-128"/>
              </a:defRPr>
            </a:lvl6pPr>
            <a:lvl7pPr marL="2971732" indent="-228594" defTabSz="931841" eaLnBrk="0" fontAlgn="base" hangingPunct="0">
              <a:spcBef>
                <a:spcPct val="0"/>
              </a:spcBef>
              <a:spcAft>
                <a:spcPct val="0"/>
              </a:spcAft>
              <a:defRPr sz="2400">
                <a:solidFill>
                  <a:schemeClr val="tx1"/>
                </a:solidFill>
                <a:latin typeface="Arial" charset="0"/>
                <a:ea typeface="ＭＳ Ｐゴシック" pitchFamily="34" charset="-128"/>
              </a:defRPr>
            </a:lvl7pPr>
            <a:lvl8pPr marL="3428921" indent="-228594" defTabSz="931841" eaLnBrk="0" fontAlgn="base" hangingPunct="0">
              <a:spcBef>
                <a:spcPct val="0"/>
              </a:spcBef>
              <a:spcAft>
                <a:spcPct val="0"/>
              </a:spcAft>
              <a:defRPr sz="2400">
                <a:solidFill>
                  <a:schemeClr val="tx1"/>
                </a:solidFill>
                <a:latin typeface="Arial" charset="0"/>
                <a:ea typeface="ＭＳ Ｐゴシック" pitchFamily="34" charset="-128"/>
              </a:defRPr>
            </a:lvl8pPr>
            <a:lvl9pPr marL="3886110" indent="-228594" defTabSz="931841" eaLnBrk="0" fontAlgn="base" hangingPunct="0">
              <a:spcBef>
                <a:spcPct val="0"/>
              </a:spcBef>
              <a:spcAft>
                <a:spcPct val="0"/>
              </a:spcAft>
              <a:defRPr sz="2400">
                <a:solidFill>
                  <a:schemeClr val="tx1"/>
                </a:solidFill>
                <a:latin typeface="Arial" charset="0"/>
                <a:ea typeface="ＭＳ Ｐゴシック" pitchFamily="34" charset="-128"/>
              </a:defRPr>
            </a:lvl9pPr>
          </a:lstStyle>
          <a:p>
            <a:fld id="{1E4E4420-D8D2-4341-9F98-1A5688DEA277}" type="slidenum">
              <a:rPr lang="en-US" sz="1200"/>
              <a:pPr/>
              <a:t>8</a:t>
            </a:fld>
            <a:endParaRPr lang="en-US" sz="1200"/>
          </a:p>
        </p:txBody>
      </p:sp>
      <p:sp>
        <p:nvSpPr>
          <p:cNvPr id="58371" name="Rectangle 2"/>
          <p:cNvSpPr>
            <a:spLocks noGrp="1" noRot="1" noChangeAspect="1" noChangeArrowheads="1" noTextEdit="1"/>
          </p:cNvSpPr>
          <p:nvPr>
            <p:ph type="sldImg"/>
          </p:nvPr>
        </p:nvSpPr>
        <p:spPr>
          <a:xfrm>
            <a:off x="1181100" y="696913"/>
            <a:ext cx="4648200" cy="3486150"/>
          </a:xfrm>
          <a:prstGeom prst="rect">
            <a:avLst/>
          </a:prstGeom>
          <a:solidFill>
            <a:srgbClr val="FFFFFF"/>
          </a:solidFill>
          <a:ln/>
        </p:spPr>
      </p:sp>
      <p:sp>
        <p:nvSpPr>
          <p:cNvPr id="58372" name="Rectangle 3"/>
          <p:cNvSpPr>
            <a:spLocks noGrp="1" noChangeArrowheads="1"/>
          </p:cNvSpPr>
          <p:nvPr>
            <p:ph type="body" idx="1"/>
          </p:nvPr>
        </p:nvSpPr>
        <p:spPr>
          <a:xfrm>
            <a:off x="701675" y="4416430"/>
            <a:ext cx="5607050" cy="4183063"/>
          </a:xfrm>
          <a:prstGeom prst="rect">
            <a:avLst/>
          </a:prstGeom>
          <a:solidFill>
            <a:srgbClr val="FFFFFF"/>
          </a:solidFill>
          <a:ln>
            <a:noFill/>
          </a:ln>
        </p:spPr>
        <p:txBody>
          <a:bodyPr/>
          <a:lstStyle/>
          <a:p>
            <a:pPr marL="170865" indent="-170865" eaLnBrk="1" hangingPunct="1"/>
            <a:r>
              <a:rPr lang="es-VE" b="0" i="1" dirty="0" smtClean="0"/>
              <a:t>Read or</a:t>
            </a:r>
            <a:r>
              <a:rPr lang="es-VE" b="0" i="1" baseline="0" dirty="0" smtClean="0"/>
              <a:t> share. </a:t>
            </a:r>
          </a:p>
          <a:p>
            <a:pPr eaLnBrk="1" hangingPunct="1"/>
            <a:endParaRPr lang="es-VE" b="0" baseline="0" dirty="0" smtClean="0"/>
          </a:p>
          <a:p>
            <a:pPr eaLnBrk="1" hangingPunct="1"/>
            <a:r>
              <a:rPr lang="es-VE" b="1" baseline="0" dirty="0" smtClean="0"/>
              <a:t>What if I know the patient is an agricultural worker?</a:t>
            </a:r>
          </a:p>
          <a:p>
            <a:pPr eaLnBrk="1" hangingPunct="1"/>
            <a:endParaRPr lang="es-VE" b="1" baseline="0" dirty="0" smtClean="0"/>
          </a:p>
          <a:p>
            <a:pPr eaLnBrk="1" hangingPunct="1"/>
            <a:r>
              <a:rPr lang="es-VE" b="0" baseline="0" dirty="0" smtClean="0"/>
              <a:t>Key </a:t>
            </a:r>
            <a:r>
              <a:rPr lang="es-VE" b="0" baseline="0" dirty="0"/>
              <a:t>p</a:t>
            </a:r>
            <a:r>
              <a:rPr lang="es-VE" b="0" baseline="0" dirty="0" smtClean="0"/>
              <a:t>oints: </a:t>
            </a:r>
          </a:p>
          <a:p>
            <a:pPr marL="171450" indent="-171450" eaLnBrk="1" hangingPunct="1">
              <a:buFont typeface="Arial"/>
              <a:buChar char="•"/>
            </a:pPr>
            <a:r>
              <a:rPr lang="es-VE" dirty="0" smtClean="0"/>
              <a:t>If</a:t>
            </a:r>
            <a:r>
              <a:rPr lang="es-VE" baseline="0" dirty="0" smtClean="0"/>
              <a:t> you know they work in agriculture, you may want to let them know you are aware that they work in a farm, or in a type of industry. Let them know why you need to know this information.  Then register them as an agriculutral worker.  </a:t>
            </a:r>
          </a:p>
          <a:p>
            <a:pPr marL="171450" indent="-171450" eaLnBrk="1" hangingPunct="1">
              <a:buFont typeface="Arial"/>
              <a:buChar char="•"/>
            </a:pPr>
            <a:r>
              <a:rPr lang="es-VE" baseline="0" dirty="0" smtClean="0"/>
              <a:t>Witha more detailed explanation, they may feel more comfortable to answer.</a:t>
            </a:r>
          </a:p>
          <a:p>
            <a:pPr marL="171450" indent="-171450" eaLnBrk="1" hangingPunct="1">
              <a:buFont typeface="Arial"/>
              <a:buChar char="•"/>
            </a:pPr>
            <a:r>
              <a:rPr lang="es-VE" baseline="0" dirty="0" smtClean="0"/>
              <a:t>Reiterate that their information will not be shared with anyone outside the heatlh center without their permission.</a:t>
            </a:r>
          </a:p>
          <a:p>
            <a:pPr marL="0" indent="0" eaLnBrk="1" hangingPunct="1">
              <a:buFont typeface="Arial"/>
              <a:buNone/>
            </a:pPr>
            <a:endParaRPr lang="es-VE" baseline="0" dirty="0" smtClean="0"/>
          </a:p>
          <a:p>
            <a:pPr marL="0" indent="0" eaLnBrk="1" hangingPunct="1">
              <a:buFont typeface="Arial"/>
              <a:buNone/>
            </a:pPr>
            <a:r>
              <a:rPr lang="es-VE" i="1" baseline="0" dirty="0" smtClean="0"/>
              <a:t>Ask the following question:</a:t>
            </a:r>
          </a:p>
          <a:p>
            <a:pPr marL="0" indent="0" eaLnBrk="1" hangingPunct="1">
              <a:buFont typeface="Arial"/>
              <a:buNone/>
            </a:pPr>
            <a:r>
              <a:rPr lang="es-VE" i="1" baseline="0" dirty="0" smtClean="0"/>
              <a:t>What other helpful strategies can you share?</a:t>
            </a:r>
            <a:endParaRPr lang="es-VE" i="1" dirty="0" smtClean="0"/>
          </a:p>
        </p:txBody>
      </p:sp>
      <p:sp>
        <p:nvSpPr>
          <p:cNvPr id="5" name="TextBox 4"/>
          <p:cNvSpPr txBox="1"/>
          <p:nvPr/>
        </p:nvSpPr>
        <p:spPr>
          <a:xfrm>
            <a:off x="1371600" y="8886128"/>
            <a:ext cx="4267200" cy="246221"/>
          </a:xfrm>
          <a:prstGeom prst="rect">
            <a:avLst/>
          </a:prstGeom>
          <a:noFill/>
        </p:spPr>
        <p:txBody>
          <a:bodyPr wrap="square" rtlCol="0">
            <a:spAutoFit/>
          </a:bodyPr>
          <a:lstStyle/>
          <a:p>
            <a:pPr algn="ctr"/>
            <a:r>
              <a:rPr lang="en-US" sz="1000" dirty="0" smtClean="0"/>
              <a:t>Developed by the National Center for Farmworker Health, Inc. © 2013</a:t>
            </a:r>
            <a:endParaRPr lang="en-US" sz="10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41">
              <a:defRPr sz="2400">
                <a:solidFill>
                  <a:schemeClr val="tx1"/>
                </a:solidFill>
                <a:latin typeface="Arial" charset="0"/>
                <a:ea typeface="ＭＳ Ｐゴシック" pitchFamily="34" charset="-128"/>
              </a:defRPr>
            </a:lvl1pPr>
            <a:lvl2pPr marL="742932" indent="-285744" defTabSz="931841">
              <a:defRPr sz="2400">
                <a:solidFill>
                  <a:schemeClr val="tx1"/>
                </a:solidFill>
                <a:latin typeface="Arial" charset="0"/>
                <a:ea typeface="ＭＳ Ｐゴシック" pitchFamily="34" charset="-128"/>
              </a:defRPr>
            </a:lvl2pPr>
            <a:lvl3pPr marL="1142974" indent="-228594" defTabSz="931841">
              <a:defRPr sz="2400">
                <a:solidFill>
                  <a:schemeClr val="tx1"/>
                </a:solidFill>
                <a:latin typeface="Arial" charset="0"/>
                <a:ea typeface="ＭＳ Ｐゴシック" pitchFamily="34" charset="-128"/>
              </a:defRPr>
            </a:lvl3pPr>
            <a:lvl4pPr marL="1600164" indent="-228594" defTabSz="931841">
              <a:defRPr sz="2400">
                <a:solidFill>
                  <a:schemeClr val="tx1"/>
                </a:solidFill>
                <a:latin typeface="Arial" charset="0"/>
                <a:ea typeface="ＭＳ Ｐゴシック" pitchFamily="34" charset="-128"/>
              </a:defRPr>
            </a:lvl4pPr>
            <a:lvl5pPr marL="2057352" indent="-228594" defTabSz="931841">
              <a:defRPr sz="2400">
                <a:solidFill>
                  <a:schemeClr val="tx1"/>
                </a:solidFill>
                <a:latin typeface="Arial" charset="0"/>
                <a:ea typeface="ＭＳ Ｐゴシック" pitchFamily="34" charset="-128"/>
              </a:defRPr>
            </a:lvl5pPr>
            <a:lvl6pPr marL="2514542" indent="-228594" defTabSz="931841" eaLnBrk="0" fontAlgn="base" hangingPunct="0">
              <a:spcBef>
                <a:spcPct val="0"/>
              </a:spcBef>
              <a:spcAft>
                <a:spcPct val="0"/>
              </a:spcAft>
              <a:defRPr sz="2400">
                <a:solidFill>
                  <a:schemeClr val="tx1"/>
                </a:solidFill>
                <a:latin typeface="Arial" charset="0"/>
                <a:ea typeface="ＭＳ Ｐゴシック" pitchFamily="34" charset="-128"/>
              </a:defRPr>
            </a:lvl6pPr>
            <a:lvl7pPr marL="2971732" indent="-228594" defTabSz="931841" eaLnBrk="0" fontAlgn="base" hangingPunct="0">
              <a:spcBef>
                <a:spcPct val="0"/>
              </a:spcBef>
              <a:spcAft>
                <a:spcPct val="0"/>
              </a:spcAft>
              <a:defRPr sz="2400">
                <a:solidFill>
                  <a:schemeClr val="tx1"/>
                </a:solidFill>
                <a:latin typeface="Arial" charset="0"/>
                <a:ea typeface="ＭＳ Ｐゴシック" pitchFamily="34" charset="-128"/>
              </a:defRPr>
            </a:lvl7pPr>
            <a:lvl8pPr marL="3428921" indent="-228594" defTabSz="931841" eaLnBrk="0" fontAlgn="base" hangingPunct="0">
              <a:spcBef>
                <a:spcPct val="0"/>
              </a:spcBef>
              <a:spcAft>
                <a:spcPct val="0"/>
              </a:spcAft>
              <a:defRPr sz="2400">
                <a:solidFill>
                  <a:schemeClr val="tx1"/>
                </a:solidFill>
                <a:latin typeface="Arial" charset="0"/>
                <a:ea typeface="ＭＳ Ｐゴシック" pitchFamily="34" charset="-128"/>
              </a:defRPr>
            </a:lvl8pPr>
            <a:lvl9pPr marL="3886110" indent="-228594" defTabSz="931841" eaLnBrk="0" fontAlgn="base" hangingPunct="0">
              <a:spcBef>
                <a:spcPct val="0"/>
              </a:spcBef>
              <a:spcAft>
                <a:spcPct val="0"/>
              </a:spcAft>
              <a:defRPr sz="2400">
                <a:solidFill>
                  <a:schemeClr val="tx1"/>
                </a:solidFill>
                <a:latin typeface="Arial" charset="0"/>
                <a:ea typeface="ＭＳ Ｐゴシック" pitchFamily="34" charset="-128"/>
              </a:defRPr>
            </a:lvl9pPr>
          </a:lstStyle>
          <a:p>
            <a:fld id="{1E4E4420-D8D2-4341-9F98-1A5688DEA277}" type="slidenum">
              <a:rPr lang="en-US" sz="1200"/>
              <a:pPr/>
              <a:t>9</a:t>
            </a:fld>
            <a:endParaRPr lang="en-US" sz="1200"/>
          </a:p>
        </p:txBody>
      </p:sp>
      <p:sp>
        <p:nvSpPr>
          <p:cNvPr id="58371" name="Rectangle 2"/>
          <p:cNvSpPr>
            <a:spLocks noGrp="1" noRot="1" noChangeAspect="1" noChangeArrowheads="1" noTextEdit="1"/>
          </p:cNvSpPr>
          <p:nvPr>
            <p:ph type="sldImg"/>
          </p:nvPr>
        </p:nvSpPr>
        <p:spPr>
          <a:xfrm>
            <a:off x="1181100" y="696913"/>
            <a:ext cx="4648200" cy="3486150"/>
          </a:xfrm>
          <a:prstGeom prst="rect">
            <a:avLst/>
          </a:prstGeom>
          <a:solidFill>
            <a:srgbClr val="FFFFFF"/>
          </a:solidFill>
          <a:ln/>
        </p:spPr>
      </p:sp>
      <p:sp>
        <p:nvSpPr>
          <p:cNvPr id="58372" name="Rectangle 3"/>
          <p:cNvSpPr>
            <a:spLocks noGrp="1" noChangeArrowheads="1"/>
          </p:cNvSpPr>
          <p:nvPr>
            <p:ph type="body" idx="1"/>
          </p:nvPr>
        </p:nvSpPr>
        <p:spPr>
          <a:xfrm>
            <a:off x="701675" y="4416430"/>
            <a:ext cx="5607050" cy="4183063"/>
          </a:xfrm>
          <a:prstGeom prst="rect">
            <a:avLst/>
          </a:prstGeom>
          <a:solidFill>
            <a:srgbClr val="FFFFFF"/>
          </a:solidFill>
          <a:ln>
            <a:noFill/>
          </a:ln>
        </p:spPr>
        <p:txBody>
          <a:bodyPr/>
          <a:lstStyle/>
          <a:p>
            <a:pPr marL="170865" indent="-170865" eaLnBrk="1" hangingPunct="1"/>
            <a:r>
              <a:rPr lang="es-VE" b="0" i="1" dirty="0" smtClean="0"/>
              <a:t>Read or</a:t>
            </a:r>
            <a:r>
              <a:rPr lang="es-VE" b="0" i="1" baseline="0" dirty="0" smtClean="0"/>
              <a:t> share. </a:t>
            </a:r>
          </a:p>
          <a:p>
            <a:pPr eaLnBrk="1" hangingPunct="1"/>
            <a:endParaRPr lang="es-VE" b="0" baseline="0" dirty="0" smtClean="0"/>
          </a:p>
          <a:p>
            <a:pPr eaLnBrk="1" hangingPunct="1"/>
            <a:r>
              <a:rPr lang="es-VE" b="1" baseline="0" dirty="0" smtClean="0"/>
              <a:t>What if the patient is having difficulty filling out the forms?</a:t>
            </a:r>
          </a:p>
          <a:p>
            <a:pPr eaLnBrk="1" hangingPunct="1"/>
            <a:endParaRPr lang="es-VE" b="1" baseline="0" dirty="0" smtClean="0"/>
          </a:p>
          <a:p>
            <a:pPr eaLnBrk="1" hangingPunct="1"/>
            <a:r>
              <a:rPr lang="es-VE" b="0" baseline="0" dirty="0" smtClean="0"/>
              <a:t>Key </a:t>
            </a:r>
            <a:r>
              <a:rPr lang="es-VE" b="0" baseline="0" dirty="0"/>
              <a:t>p</a:t>
            </a:r>
            <a:r>
              <a:rPr lang="es-VE" b="0" baseline="0" dirty="0" smtClean="0"/>
              <a:t>oints: </a:t>
            </a:r>
            <a:endParaRPr lang="es-VE" dirty="0" smtClean="0"/>
          </a:p>
          <a:p>
            <a:pPr marL="171446" marR="0" indent="-171446"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dirty="0" smtClean="0">
                <a:cs typeface="+mn-cs"/>
              </a:rPr>
              <a:t>It</a:t>
            </a:r>
            <a:r>
              <a:rPr lang="en-US" sz="1200" baseline="0" dirty="0" smtClean="0">
                <a:cs typeface="+mn-cs"/>
              </a:rPr>
              <a:t> is important to recognize the clues that may indicate that your patient may be struggling.  In the next section, we will</a:t>
            </a:r>
            <a:r>
              <a:rPr lang="en-US" sz="1200" dirty="0" smtClean="0">
                <a:cs typeface="+mn-cs"/>
              </a:rPr>
              <a:t> be discussing </a:t>
            </a:r>
            <a:r>
              <a:rPr lang="en-US" sz="1200" baseline="0" dirty="0" smtClean="0">
                <a:cs typeface="+mn-cs"/>
              </a:rPr>
              <a:t>general tips and strategies and how to create a shame free environment for our patients.</a:t>
            </a:r>
            <a:endParaRPr lang="en-US" sz="1200" dirty="0" smtClean="0">
              <a:cs typeface="+mn-cs"/>
            </a:endParaRPr>
          </a:p>
          <a:p>
            <a:pPr marL="171446" marR="0" indent="-171446"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dirty="0" smtClean="0">
                <a:cs typeface="+mn-cs"/>
              </a:rPr>
              <a:t>When</a:t>
            </a:r>
            <a:r>
              <a:rPr lang="en-US" sz="1200" baseline="0" dirty="0" smtClean="0">
                <a:cs typeface="+mn-cs"/>
              </a:rPr>
              <a:t> </a:t>
            </a:r>
            <a:r>
              <a:rPr lang="en-US" sz="1200" dirty="0" smtClean="0">
                <a:cs typeface="+mn-cs"/>
              </a:rPr>
              <a:t>you find that someone does need assistance</a:t>
            </a:r>
            <a:r>
              <a:rPr lang="en-US" sz="1200" b="0" dirty="0" smtClean="0">
                <a:cs typeface="+mn-cs"/>
              </a:rPr>
              <a:t>,</a:t>
            </a:r>
            <a:r>
              <a:rPr lang="en-US" sz="1200" b="0" baseline="0" dirty="0" smtClean="0">
                <a:cs typeface="+mn-cs"/>
              </a:rPr>
              <a:t> p</a:t>
            </a:r>
            <a:r>
              <a:rPr lang="en-US" sz="1200" b="0" dirty="0" smtClean="0">
                <a:cs typeface="+mn-cs"/>
              </a:rPr>
              <a:t>rovide help confidentially.  </a:t>
            </a:r>
            <a:r>
              <a:rPr lang="en-US" sz="1200" dirty="0" smtClean="0">
                <a:cs typeface="+mn-cs"/>
              </a:rPr>
              <a:t>Help them in a private area, not in the waiting room for all to see.</a:t>
            </a:r>
          </a:p>
          <a:p>
            <a:pPr marL="171446" marR="0" indent="-171446"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dirty="0" smtClean="0">
                <a:cs typeface="+mn-cs"/>
              </a:rPr>
              <a:t>It</a:t>
            </a:r>
            <a:r>
              <a:rPr lang="en-US" sz="1200" baseline="0" dirty="0" smtClean="0">
                <a:cs typeface="+mn-cs"/>
              </a:rPr>
              <a:t> is important to remember, that not being able to read can cause shame for some patients.  Handling this issue as delicately as possible will only help the interaction and will demonstrate respect and care to the patient being served. </a:t>
            </a:r>
            <a:endParaRPr lang="en-US" sz="1200" dirty="0" smtClean="0">
              <a:cs typeface="+mn-cs"/>
            </a:endParaRPr>
          </a:p>
          <a:p>
            <a:pPr marL="171446" indent="-171446" eaLnBrk="1" hangingPunct="1">
              <a:buFont typeface="Arial" pitchFamily="34" charset="0"/>
              <a:buChar char="•"/>
            </a:pPr>
            <a:endParaRPr lang="es-VE" dirty="0" smtClean="0"/>
          </a:p>
        </p:txBody>
      </p:sp>
      <p:sp>
        <p:nvSpPr>
          <p:cNvPr id="5" name="TextBox 4"/>
          <p:cNvSpPr txBox="1"/>
          <p:nvPr/>
        </p:nvSpPr>
        <p:spPr>
          <a:xfrm>
            <a:off x="1371600" y="8886128"/>
            <a:ext cx="4267200" cy="246221"/>
          </a:xfrm>
          <a:prstGeom prst="rect">
            <a:avLst/>
          </a:prstGeom>
          <a:noFill/>
        </p:spPr>
        <p:txBody>
          <a:bodyPr wrap="square" rtlCol="0">
            <a:spAutoFit/>
          </a:bodyPr>
          <a:lstStyle/>
          <a:p>
            <a:pPr algn="ctr"/>
            <a:r>
              <a:rPr lang="en-US" sz="1000" dirty="0" smtClean="0"/>
              <a:t>Developed by the National Center for Farmworker Health, Inc. © 2013</a:t>
            </a:r>
            <a:endParaRPr lang="en-US" sz="10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39"/>
            <a:ext cx="5867400" cy="365125"/>
          </a:xfrm>
        </p:spPr>
        <p:txBody>
          <a:bodyPr/>
          <a:lstStyle>
            <a:lvl1pPr algn="r">
              <a:defRPr>
                <a:solidFill>
                  <a:schemeClr val="tx2"/>
                </a:solidFill>
              </a:defRPr>
            </a:lvl1pPr>
          </a:lstStyle>
          <a:p>
            <a:r>
              <a:rPr lang="en-US" smtClean="0"/>
              <a:t>© NCFH 2012</a:t>
            </a: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995FD18-546C-459A-9648-2A9D704A984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NCFH 2012</a:t>
            </a:r>
            <a:endParaRPr lang="en-US"/>
          </a:p>
        </p:txBody>
      </p:sp>
      <p:sp>
        <p:nvSpPr>
          <p:cNvPr id="6" name="Slide Number Placeholder 5"/>
          <p:cNvSpPr>
            <a:spLocks noGrp="1"/>
          </p:cNvSpPr>
          <p:nvPr>
            <p:ph type="sldNum" sz="quarter" idx="12"/>
          </p:nvPr>
        </p:nvSpPr>
        <p:spPr/>
        <p:txBody>
          <a:bodyPr/>
          <a:lstStyle/>
          <a:p>
            <a:fld id="{6995FD18-546C-459A-9648-2A9D704A984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609601"/>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3"/>
            <a:ext cx="2209800" cy="365125"/>
          </a:xfrm>
        </p:spPr>
        <p:txBody>
          <a:bodyPr/>
          <a:lstStyle/>
          <a:p>
            <a:endParaRPr lang="en-US"/>
          </a:p>
        </p:txBody>
      </p:sp>
      <p:sp>
        <p:nvSpPr>
          <p:cNvPr id="5" name="Footer Placeholder 4"/>
          <p:cNvSpPr>
            <a:spLocks noGrp="1"/>
          </p:cNvSpPr>
          <p:nvPr>
            <p:ph type="ftr" sz="quarter" idx="11"/>
          </p:nvPr>
        </p:nvSpPr>
        <p:spPr>
          <a:xfrm>
            <a:off x="457201" y="6248208"/>
            <a:ext cx="5573483" cy="365125"/>
          </a:xfrm>
        </p:spPr>
        <p:txBody>
          <a:bodyPr/>
          <a:lstStyle/>
          <a:p>
            <a:r>
              <a:rPr lang="en-US" smtClean="0"/>
              <a:t>© NCFH 2012</a:t>
            </a:r>
            <a:endParaRPr lang="en-US"/>
          </a:p>
        </p:txBody>
      </p:sp>
      <p:sp>
        <p:nvSpPr>
          <p:cNvPr id="7" name="Rectangle 6"/>
          <p:cNvSpPr/>
          <p:nvPr/>
        </p:nvSpPr>
        <p:spPr bwMode="white">
          <a:xfrm>
            <a:off x="6096319"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9"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9"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9" y="144463"/>
            <a:ext cx="533400" cy="244476"/>
          </a:xfrm>
        </p:spPr>
        <p:txBody>
          <a:bodyPr/>
          <a:lstStyle/>
          <a:p>
            <a:fld id="{6995FD18-546C-459A-9648-2A9D704A9841}" type="slidenum">
              <a:rPr lang="en-US" smtClean="0"/>
              <a:pPr/>
              <a:t>‹#›</a:t>
            </a:fld>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3429001" y="6248401"/>
            <a:ext cx="5421083" cy="365125"/>
          </a:xfrm>
        </p:spPr>
        <p:txBody>
          <a:bodyPr/>
          <a:lstStyle/>
          <a:p>
            <a:r>
              <a:rPr lang="en-US" smtClean="0"/>
              <a:t>© NCFH 2012</a:t>
            </a:r>
            <a:endParaRPr lang="en-US"/>
          </a:p>
        </p:txBody>
      </p:sp>
      <p:sp>
        <p:nvSpPr>
          <p:cNvPr id="7" name="Slide Number Placeholder 6"/>
          <p:cNvSpPr>
            <a:spLocks noGrp="1"/>
          </p:cNvSpPr>
          <p:nvPr>
            <p:ph type="sldNum" sz="quarter" idx="12"/>
          </p:nvPr>
        </p:nvSpPr>
        <p:spPr/>
        <p:txBody>
          <a:bodyPr/>
          <a:lstStyle/>
          <a:p>
            <a:fld id="{6995FD18-546C-459A-9648-2A9D704A9841}" type="slidenum">
              <a:rPr lang="en-US" smtClean="0"/>
              <a:pPr/>
              <a:t>‹#›</a:t>
            </a:fld>
            <a:endParaRPr lang="en-US"/>
          </a:p>
        </p:txBody>
      </p:sp>
    </p:spTree>
    <p:extLst>
      <p:ext uri="{BB962C8B-B14F-4D97-AF65-F5344CB8AC3E}">
        <p14:creationId xmlns:p14="http://schemas.microsoft.com/office/powerpoint/2010/main" val="288815252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5"/>
          </p:nvPr>
        </p:nvSpPr>
        <p:spPr>
          <a:xfrm>
            <a:off x="3352801" y="6248401"/>
            <a:ext cx="5421083" cy="365125"/>
          </a:xfrm>
        </p:spPr>
        <p:txBody>
          <a:bodyPr/>
          <a:lstStyle>
            <a:lvl1pPr>
              <a:defRPr/>
            </a:lvl1pPr>
          </a:lstStyle>
          <a:p>
            <a:pPr>
              <a:defRPr/>
            </a:pPr>
            <a:r>
              <a:rPr lang="en-US" smtClean="0"/>
              <a:t>© NCFH 2012</a:t>
            </a:r>
            <a:endParaRPr lang="en-US"/>
          </a:p>
        </p:txBody>
      </p:sp>
    </p:spTree>
    <p:extLst>
      <p:ext uri="{BB962C8B-B14F-4D97-AF65-F5344CB8AC3E}">
        <p14:creationId xmlns:p14="http://schemas.microsoft.com/office/powerpoint/2010/main" val="42688535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995FD18-546C-459A-9648-2A9D704A9841}"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743201"/>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lgn="r"/>
            <a:r>
              <a:rPr lang="en-US" dirty="0" smtClean="0"/>
              <a:t>© NCFH, 2013</a:t>
            </a:r>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995FD18-546C-459A-9648-2A9D704A984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Slide Number Placeholder 9"/>
          <p:cNvSpPr>
            <a:spLocks noGrp="1"/>
          </p:cNvSpPr>
          <p:nvPr>
            <p:ph type="sldNum" sz="quarter" idx="16"/>
          </p:nvPr>
        </p:nvSpPr>
        <p:spPr/>
        <p:txBody>
          <a:bodyPr rtlCol="0"/>
          <a:lstStyle/>
          <a:p>
            <a:fld id="{6995FD18-546C-459A-9648-2A9D704A9841}" type="slidenum">
              <a:rPr lang="en-US" smtClean="0"/>
              <a:pPr/>
              <a:t>‹#›</a:t>
            </a:fld>
            <a:endParaRPr lang="en-US"/>
          </a:p>
        </p:txBody>
      </p:sp>
      <p:sp>
        <p:nvSpPr>
          <p:cNvPr id="12" name="Footer Placeholder 11"/>
          <p:cNvSpPr>
            <a:spLocks noGrp="1"/>
          </p:cNvSpPr>
          <p:nvPr>
            <p:ph type="ftr" sz="quarter" idx="17"/>
          </p:nvPr>
        </p:nvSpPr>
        <p:spPr>
          <a:xfrm>
            <a:off x="3429001" y="6248401"/>
            <a:ext cx="5421083" cy="365125"/>
          </a:xfrm>
        </p:spPr>
        <p:txBody>
          <a:bodyPr rtlCol="0"/>
          <a:lstStyle/>
          <a:p>
            <a:r>
              <a:rPr lang="en-US" smtClean="0"/>
              <a:t>© NCFH 2012</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1"/>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6995FD18-546C-459A-9648-2A9D704A9841}" type="slidenum">
              <a:rPr lang="en-US" smtClean="0"/>
              <a:pPr/>
              <a:t>‹#›</a:t>
            </a:fld>
            <a:endParaRPr lang="en-US"/>
          </a:p>
        </p:txBody>
      </p:sp>
      <p:sp>
        <p:nvSpPr>
          <p:cNvPr id="14" name="Footer Placeholder 13"/>
          <p:cNvSpPr>
            <a:spLocks noGrp="1"/>
          </p:cNvSpPr>
          <p:nvPr>
            <p:ph type="ftr" sz="quarter" idx="17"/>
          </p:nvPr>
        </p:nvSpPr>
        <p:spPr/>
        <p:txBody>
          <a:bodyPr rtlCol="0"/>
          <a:lstStyle/>
          <a:p>
            <a:r>
              <a:rPr lang="en-US" smtClean="0"/>
              <a:t>© NCFH 2012</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lgn="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6995FD18-546C-459A-9648-2A9D704A984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 NCFH 2012</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6995FD18-546C-459A-9648-2A9D704A984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1"/>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NCFH 2012</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6995FD18-546C-459A-9648-2A9D704A9841}"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1"/>
            <a:ext cx="2667000" cy="365125"/>
          </a:xfrm>
        </p:spPr>
        <p:txBody>
          <a:bodyPr rtlCol="0"/>
          <a:lstStyle/>
          <a:p>
            <a:endParaRPr lang="en-US"/>
          </a:p>
        </p:txBody>
      </p:sp>
      <p:sp>
        <p:nvSpPr>
          <p:cNvPr id="13" name="Slide Number Placeholder 12"/>
          <p:cNvSpPr>
            <a:spLocks noGrp="1"/>
          </p:cNvSpPr>
          <p:nvPr>
            <p:ph type="sldNum" sz="quarter" idx="11"/>
          </p:nvPr>
        </p:nvSpPr>
        <p:spPr>
          <a:xfrm>
            <a:off x="0" y="4667250"/>
            <a:ext cx="1447800" cy="663578"/>
          </a:xfrm>
        </p:spPr>
        <p:txBody>
          <a:bodyPr rtlCol="0"/>
          <a:lstStyle>
            <a:lvl1pPr>
              <a:defRPr sz="2800"/>
            </a:lvl1pPr>
          </a:lstStyle>
          <a:p>
            <a:fld id="{6995FD18-546C-459A-9648-2A9D704A9841}" type="slidenum">
              <a:rPr lang="en-US" smtClean="0"/>
              <a:pPr/>
              <a:t>‹#›</a:t>
            </a:fld>
            <a:endParaRPr lang="en-US"/>
          </a:p>
        </p:txBody>
      </p:sp>
      <p:sp>
        <p:nvSpPr>
          <p:cNvPr id="14" name="Footer Placeholder 13"/>
          <p:cNvSpPr>
            <a:spLocks noGrp="1"/>
          </p:cNvSpPr>
          <p:nvPr>
            <p:ph type="ftr" sz="quarter" idx="12"/>
          </p:nvPr>
        </p:nvSpPr>
        <p:spPr>
          <a:xfrm>
            <a:off x="1600200" y="6248207"/>
            <a:ext cx="4572000" cy="365125"/>
          </a:xfrm>
        </p:spPr>
        <p:txBody>
          <a:bodyPr rtlCol="0"/>
          <a:lstStyle/>
          <a:p>
            <a:r>
              <a:rPr lang="en-US" smtClean="0"/>
              <a:t>© NCFH 2012</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1"/>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lgn="r"/>
            <a:endParaRPr lang="en-US" dirty="0"/>
          </a:p>
        </p:txBody>
      </p:sp>
      <p:sp>
        <p:nvSpPr>
          <p:cNvPr id="3" name="Footer Placeholder 2"/>
          <p:cNvSpPr>
            <a:spLocks noGrp="1"/>
          </p:cNvSpPr>
          <p:nvPr>
            <p:ph type="ftr" sz="quarter" idx="3"/>
          </p:nvPr>
        </p:nvSpPr>
        <p:spPr>
          <a:xfrm>
            <a:off x="609601" y="6248207"/>
            <a:ext cx="5421083" cy="365125"/>
          </a:xfrm>
          <a:prstGeom prst="rect">
            <a:avLst/>
          </a:prstGeom>
        </p:spPr>
        <p:txBody>
          <a:bodyPr vert="horz" anchor="ctr"/>
          <a:lstStyle>
            <a:lvl1pPr algn="r" eaLnBrk="1" latinLnBrk="0" hangingPunct="1">
              <a:defRPr kumimoji="0" sz="1400">
                <a:solidFill>
                  <a:schemeClr val="tx2"/>
                </a:solidFill>
              </a:defRPr>
            </a:lvl1pPr>
          </a:lstStyle>
          <a:p>
            <a:r>
              <a:rPr lang="en-US" smtClean="0"/>
              <a:t>© NCFH 2012</a:t>
            </a: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49" y="1280160"/>
            <a:ext cx="8553451"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995FD18-546C-459A-9648-2A9D704A984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9" r:id="rId12"/>
    <p:sldLayoutId id="2147483829" r:id="rId13"/>
  </p:sldLayoutIdLst>
  <p:timing>
    <p:tnLst>
      <p:par>
        <p:cTn id="1" dur="indefinite" restart="never" nodeType="tmRoot"/>
      </p:par>
    </p:tnLst>
  </p:timing>
  <p:hf sldNum="0"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620000" cy="990600"/>
          </a:xfrm>
        </p:spPr>
        <p:txBody>
          <a:bodyPr>
            <a:noAutofit/>
          </a:bodyPr>
          <a:lstStyle/>
          <a:p>
            <a:pPr algn="ctr"/>
            <a:r>
              <a:rPr lang="en-US" b="1" dirty="0" smtClean="0">
                <a:solidFill>
                  <a:srgbClr val="333399"/>
                </a:solidFill>
                <a:latin typeface="+mn-lt"/>
              </a:rPr>
              <a:t>Strategies for Effective</a:t>
            </a:r>
            <a:br>
              <a:rPr lang="en-US" b="1" dirty="0" smtClean="0">
                <a:solidFill>
                  <a:srgbClr val="333399"/>
                </a:solidFill>
                <a:latin typeface="+mn-lt"/>
              </a:rPr>
            </a:br>
            <a:r>
              <a:rPr lang="en-US" b="1" dirty="0" smtClean="0">
                <a:solidFill>
                  <a:srgbClr val="333399"/>
                </a:solidFill>
                <a:latin typeface="+mn-lt"/>
              </a:rPr>
              <a:t>Patient Registration </a:t>
            </a:r>
            <a:r>
              <a:rPr lang="en-US" b="1" smtClean="0">
                <a:solidFill>
                  <a:srgbClr val="333399"/>
                </a:solidFill>
                <a:latin typeface="+mn-lt"/>
              </a:rPr>
              <a:t>&amp; Outreach</a:t>
            </a:r>
            <a:endParaRPr lang="en-US" b="1" dirty="0">
              <a:solidFill>
                <a:srgbClr val="333399"/>
              </a:solidFill>
              <a:latin typeface="+mn-lt"/>
            </a:endParaRPr>
          </a:p>
        </p:txBody>
      </p:sp>
      <p:pic>
        <p:nvPicPr>
          <p:cNvPr id="1026" name="Picture 2" descr="\\ML350\Users\Shared Items\Product Development Team\Patient Orientation Digital Story\Digital Story Pictures Used\receptionisht giving registration to pila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971800"/>
            <a:ext cx="4979171" cy="3352800"/>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2"/>
          <p:cNvSpPr txBox="1">
            <a:spLocks/>
          </p:cNvSpPr>
          <p:nvPr/>
        </p:nvSpPr>
        <p:spPr>
          <a:xfrm>
            <a:off x="7467600" y="6324600"/>
            <a:ext cx="1524000" cy="373063"/>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lgn="r">
              <a:defRPr/>
            </a:pPr>
            <a:r>
              <a:rPr lang="en-US" sz="1400" dirty="0" smtClean="0">
                <a:solidFill>
                  <a:srgbClr val="676A55"/>
                </a:solidFill>
              </a:rPr>
              <a:t>© NCFH 2018</a:t>
            </a:r>
            <a:endParaRPr lang="en-US" sz="1400" dirty="0">
              <a:solidFill>
                <a:srgbClr val="676A55"/>
              </a:solidFill>
            </a:endParaRPr>
          </a:p>
        </p:txBody>
      </p:sp>
    </p:spTree>
    <p:extLst>
      <p:ext uri="{BB962C8B-B14F-4D97-AF65-F5344CB8AC3E}">
        <p14:creationId xmlns:p14="http://schemas.microsoft.com/office/powerpoint/2010/main" val="3990857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quarter" idx="1"/>
          </p:nvPr>
        </p:nvSpPr>
        <p:spPr>
          <a:xfrm>
            <a:off x="685800" y="1676400"/>
            <a:ext cx="8077200" cy="4724400"/>
          </a:xfrm>
        </p:spPr>
        <p:txBody>
          <a:bodyPr>
            <a:normAutofit/>
          </a:bodyPr>
          <a:lstStyle/>
          <a:p>
            <a:pPr marL="0" indent="0">
              <a:buClr>
                <a:srgbClr val="A50021"/>
              </a:buClr>
              <a:buSzPct val="100000"/>
              <a:buNone/>
            </a:pPr>
            <a:endParaRPr lang="en-US" sz="2800" dirty="0">
              <a:solidFill>
                <a:srgbClr val="333399"/>
              </a:solidFill>
            </a:endParaRPr>
          </a:p>
          <a:p>
            <a:pPr marL="457200" indent="-457200">
              <a:buClr>
                <a:srgbClr val="A50021"/>
              </a:buClr>
              <a:buSzPct val="100000"/>
              <a:buFont typeface="Wingdings" pitchFamily="2" charset="2"/>
              <a:buChar char="Ø"/>
            </a:pPr>
            <a:endParaRPr lang="en-US" dirty="0">
              <a:solidFill>
                <a:srgbClr val="333399"/>
              </a:solidFill>
            </a:endParaRPr>
          </a:p>
          <a:p>
            <a:pPr marL="0" indent="0" algn="l">
              <a:buClr>
                <a:srgbClr val="A50021"/>
              </a:buClr>
              <a:buSzPct val="100000"/>
              <a:buNone/>
            </a:pPr>
            <a:endParaRPr lang="en-US" dirty="0">
              <a:solidFill>
                <a:srgbClr val="333399"/>
              </a:solidFill>
            </a:endParaRPr>
          </a:p>
        </p:txBody>
      </p:sp>
      <p:sp>
        <p:nvSpPr>
          <p:cNvPr id="2" name="Title 1"/>
          <p:cNvSpPr>
            <a:spLocks noGrp="1"/>
          </p:cNvSpPr>
          <p:nvPr>
            <p:ph type="ctrTitle" idx="4294967295"/>
          </p:nvPr>
        </p:nvSpPr>
        <p:spPr>
          <a:xfrm>
            <a:off x="838200" y="1905000"/>
            <a:ext cx="7848600" cy="1066800"/>
          </a:xfrm>
        </p:spPr>
        <p:txBody>
          <a:bodyPr>
            <a:noAutofit/>
          </a:bodyPr>
          <a:lstStyle/>
          <a:p>
            <a:pPr algn="ctr"/>
            <a:r>
              <a:rPr lang="en-US" sz="3600" b="1" dirty="0" smtClean="0">
                <a:solidFill>
                  <a:srgbClr val="333399"/>
                </a:solidFill>
              </a:rPr>
              <a:t>General Tips and Strategies</a:t>
            </a:r>
            <a:endParaRPr lang="en-US" sz="3600" b="1" dirty="0">
              <a:solidFill>
                <a:srgbClr val="333399"/>
              </a:solidFill>
            </a:endParaRPr>
          </a:p>
        </p:txBody>
      </p:sp>
      <p:sp>
        <p:nvSpPr>
          <p:cNvPr id="5" name="TextBox 4"/>
          <p:cNvSpPr txBox="1"/>
          <p:nvPr/>
        </p:nvSpPr>
        <p:spPr>
          <a:xfrm>
            <a:off x="7315200" y="6386899"/>
            <a:ext cx="1676400" cy="276999"/>
          </a:xfrm>
          <a:prstGeom prst="rect">
            <a:avLst/>
          </a:prstGeom>
          <a:noFill/>
        </p:spPr>
        <p:txBody>
          <a:bodyPr wrap="square" rtlCol="0">
            <a:spAutoFit/>
          </a:bodyPr>
          <a:lstStyle/>
          <a:p>
            <a:pPr algn="r"/>
            <a:r>
              <a:rPr lang="en-US" sz="1200" dirty="0" smtClean="0">
                <a:solidFill>
                  <a:schemeClr val="bg1">
                    <a:lumMod val="50000"/>
                  </a:schemeClr>
                </a:solidFill>
              </a:rPr>
              <a:t>© NCFH 2018</a:t>
            </a:r>
            <a:endParaRPr lang="en-US" sz="1200" dirty="0">
              <a:solidFill>
                <a:schemeClr val="bg1">
                  <a:lumMod val="50000"/>
                </a:schemeClr>
              </a:solidFill>
            </a:endParaRPr>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124200"/>
            <a:ext cx="4111352" cy="2740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2979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457200" y="152400"/>
            <a:ext cx="8229600" cy="1143000"/>
          </a:xfrm>
          <a:noFill/>
        </p:spPr>
        <p:txBody>
          <a:bodyPr>
            <a:normAutofit/>
          </a:bodyPr>
          <a:lstStyle/>
          <a:p>
            <a:pPr eaLnBrk="1" hangingPunct="1">
              <a:defRPr/>
            </a:pPr>
            <a:r>
              <a:rPr lang="en-US" sz="3600" b="1" dirty="0" smtClean="0">
                <a:solidFill>
                  <a:srgbClr val="333399"/>
                </a:solidFill>
                <a:cs typeface="+mj-cs"/>
              </a:rPr>
              <a:t>1.  Create a shame-free experience</a:t>
            </a:r>
          </a:p>
        </p:txBody>
      </p:sp>
      <p:sp>
        <p:nvSpPr>
          <p:cNvPr id="254979" name="Rectangle 3"/>
          <p:cNvSpPr>
            <a:spLocks noGrp="1" noChangeArrowheads="1"/>
          </p:cNvSpPr>
          <p:nvPr>
            <p:ph type="body" idx="1"/>
          </p:nvPr>
        </p:nvSpPr>
        <p:spPr>
          <a:xfrm>
            <a:off x="457200" y="1828800"/>
            <a:ext cx="8229600" cy="4800600"/>
          </a:xfrm>
        </p:spPr>
        <p:txBody>
          <a:bodyPr/>
          <a:lstStyle/>
          <a:p>
            <a:pPr eaLnBrk="1" hangingPunct="1">
              <a:buFontTx/>
              <a:buNone/>
              <a:defRPr/>
            </a:pPr>
            <a:r>
              <a:rPr lang="en-US" sz="2800" b="1" dirty="0" smtClean="0">
                <a:solidFill>
                  <a:srgbClr val="333399"/>
                </a:solidFill>
                <a:cs typeface="+mn-cs"/>
              </a:rPr>
              <a:t>Convey an attitude of helpfulness, caring and respect—by all staff</a:t>
            </a:r>
            <a:endParaRPr lang="en-US" sz="2200" b="1" dirty="0" smtClean="0">
              <a:solidFill>
                <a:srgbClr val="333399"/>
              </a:solidFill>
              <a:cs typeface="+mn-cs"/>
            </a:endParaRPr>
          </a:p>
          <a:p>
            <a:pPr lvl="2">
              <a:buClr>
                <a:srgbClr val="FF0000"/>
              </a:buClr>
              <a:buFont typeface="Wingdings" panose="05000000000000000000" pitchFamily="2" charset="2"/>
              <a:buChar char="§"/>
              <a:defRPr/>
            </a:pPr>
            <a:r>
              <a:rPr lang="en-US" sz="1900" dirty="0" smtClean="0">
                <a:solidFill>
                  <a:srgbClr val="333399"/>
                </a:solidFill>
              </a:rPr>
              <a:t>Ask questions to help patients open up</a:t>
            </a:r>
          </a:p>
          <a:p>
            <a:pPr lvl="2">
              <a:buClr>
                <a:srgbClr val="FF0000"/>
              </a:buClr>
              <a:buFont typeface="Wingdings" panose="05000000000000000000" pitchFamily="2" charset="2"/>
              <a:buChar char="§"/>
              <a:defRPr/>
            </a:pPr>
            <a:r>
              <a:rPr lang="en-US" sz="1900" dirty="0" smtClean="0">
                <a:solidFill>
                  <a:srgbClr val="333399"/>
                </a:solidFill>
              </a:rPr>
              <a:t>Listen</a:t>
            </a:r>
          </a:p>
          <a:p>
            <a:pPr lvl="2">
              <a:buClr>
                <a:srgbClr val="FF0000"/>
              </a:buClr>
              <a:buFont typeface="Wingdings" panose="05000000000000000000" pitchFamily="2" charset="2"/>
              <a:buChar char="§"/>
              <a:defRPr/>
            </a:pPr>
            <a:r>
              <a:rPr lang="en-US" sz="1900" dirty="0" smtClean="0">
                <a:solidFill>
                  <a:srgbClr val="333399"/>
                </a:solidFill>
              </a:rPr>
              <a:t>Encourage patients to ask questions</a:t>
            </a:r>
          </a:p>
          <a:p>
            <a:pPr lvl="2">
              <a:buClr>
                <a:srgbClr val="FF0000"/>
              </a:buClr>
              <a:buFont typeface="Wingdings" panose="05000000000000000000" pitchFamily="2" charset="2"/>
              <a:buChar char="§"/>
              <a:defRPr/>
            </a:pPr>
            <a:r>
              <a:rPr lang="en-US" sz="1900" dirty="0" smtClean="0">
                <a:solidFill>
                  <a:srgbClr val="333399"/>
                </a:solidFill>
              </a:rPr>
              <a:t>SMILE </a:t>
            </a:r>
            <a:r>
              <a:rPr lang="en-US" sz="1900" dirty="0" smtClean="0">
                <a:solidFill>
                  <a:srgbClr val="333399"/>
                </a:solidFill>
                <a:sym typeface="Wingdings" charset="0"/>
              </a:rPr>
              <a:t></a:t>
            </a:r>
            <a:endParaRPr lang="en-US" sz="1900" dirty="0" smtClean="0">
              <a:solidFill>
                <a:srgbClr val="333399"/>
              </a:solidFill>
            </a:endParaRPr>
          </a:p>
          <a:p>
            <a:pPr lvl="1" eaLnBrk="1" hangingPunct="1">
              <a:buFontTx/>
              <a:buNone/>
              <a:defRPr/>
            </a:pPr>
            <a:endParaRPr lang="en-US" sz="2200" dirty="0" smtClean="0">
              <a:solidFill>
                <a:srgbClr val="333399"/>
              </a:solidFill>
            </a:endParaRPr>
          </a:p>
          <a:p>
            <a:pPr eaLnBrk="1" hangingPunct="1">
              <a:lnSpc>
                <a:spcPct val="80000"/>
              </a:lnSpc>
              <a:buFontTx/>
              <a:buNone/>
              <a:defRPr/>
            </a:pPr>
            <a:r>
              <a:rPr lang="en-US" sz="2800" b="1" dirty="0" smtClean="0">
                <a:solidFill>
                  <a:srgbClr val="333399"/>
                </a:solidFill>
                <a:cs typeface="+mn-cs"/>
              </a:rPr>
              <a:t>Provide assistance </a:t>
            </a:r>
          </a:p>
          <a:p>
            <a:pPr eaLnBrk="1" hangingPunct="1">
              <a:lnSpc>
                <a:spcPct val="80000"/>
              </a:lnSpc>
              <a:buFontTx/>
              <a:buNone/>
              <a:defRPr/>
            </a:pPr>
            <a:r>
              <a:rPr lang="en-US" sz="2800" b="1" dirty="0" smtClean="0">
                <a:solidFill>
                  <a:srgbClr val="333399"/>
                </a:solidFill>
                <a:cs typeface="+mn-cs"/>
              </a:rPr>
              <a:t>	confidentially</a:t>
            </a:r>
          </a:p>
          <a:p>
            <a:pPr eaLnBrk="1" hangingPunct="1">
              <a:buFontTx/>
              <a:buNone/>
              <a:defRPr/>
            </a:pPr>
            <a:endParaRPr lang="en-US" sz="2800" dirty="0" smtClean="0">
              <a:cs typeface="+mn-cs"/>
            </a:endParaRPr>
          </a:p>
        </p:txBody>
      </p:sp>
      <p:sp>
        <p:nvSpPr>
          <p:cNvPr id="254981" name="Text Box 5"/>
          <p:cNvSpPr txBox="1">
            <a:spLocks noChangeArrowheads="1"/>
          </p:cNvSpPr>
          <p:nvPr/>
        </p:nvSpPr>
        <p:spPr bwMode="auto">
          <a:xfrm>
            <a:off x="7315200" y="52578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1800">
              <a:cs typeface="+mn-cs"/>
            </a:endParaRPr>
          </a:p>
        </p:txBody>
      </p:sp>
      <p:pic>
        <p:nvPicPr>
          <p:cNvPr id="2050" name="Picture 2" descr="Y:\Shared Items\Photo Repository\Training and Consultation Photos\Cultural Competency\iStock_000030060154_XXX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3886200"/>
            <a:ext cx="4114800" cy="2743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15200" y="6581001"/>
            <a:ext cx="1676400" cy="276999"/>
          </a:xfrm>
          <a:prstGeom prst="rect">
            <a:avLst/>
          </a:prstGeom>
          <a:noFill/>
        </p:spPr>
        <p:txBody>
          <a:bodyPr wrap="square" rtlCol="0">
            <a:spAutoFit/>
          </a:bodyPr>
          <a:lstStyle/>
          <a:p>
            <a:pPr algn="r"/>
            <a:r>
              <a:rPr lang="en-US" sz="1200" dirty="0" smtClean="0">
                <a:solidFill>
                  <a:schemeClr val="bg1">
                    <a:lumMod val="50000"/>
                  </a:schemeClr>
                </a:solidFill>
              </a:rPr>
              <a:t>© NCFH 2018</a:t>
            </a:r>
            <a:endParaRPr lang="en-US" sz="1200" dirty="0">
              <a:solidFill>
                <a:schemeClr val="bg1">
                  <a:lumMod val="50000"/>
                </a:schemeClr>
              </a:solidFill>
            </a:endParaRPr>
          </a:p>
        </p:txBody>
      </p:sp>
    </p:spTree>
    <p:extLst>
      <p:ext uri="{BB962C8B-B14F-4D97-AF65-F5344CB8AC3E}">
        <p14:creationId xmlns:p14="http://schemas.microsoft.com/office/powerpoint/2010/main" val="4136969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229600" cy="4648200"/>
          </a:xfrm>
        </p:spPr>
        <p:txBody>
          <a:bodyPr>
            <a:noAutofit/>
          </a:bodyPr>
          <a:lstStyle/>
          <a:p>
            <a:pPr marL="457200" lvl="1" indent="0" algn="ctr">
              <a:buNone/>
            </a:pPr>
            <a:r>
              <a:rPr lang="en-US" sz="3000" b="1" dirty="0" smtClean="0">
                <a:solidFill>
                  <a:srgbClr val="333399"/>
                </a:solidFill>
              </a:rPr>
              <a:t>Assume everyone has difficulty understanding questions and health information</a:t>
            </a:r>
          </a:p>
          <a:p>
            <a:pPr marL="457200" lvl="1" indent="0" algn="ctr">
              <a:buNone/>
            </a:pPr>
            <a:endParaRPr lang="en-US" sz="3000" b="1" dirty="0" smtClean="0">
              <a:solidFill>
                <a:srgbClr val="333399"/>
              </a:solidFill>
            </a:endParaRPr>
          </a:p>
          <a:p>
            <a:pPr marL="787400" lvl="1" indent="-322263">
              <a:buClr>
                <a:srgbClr val="FF0000"/>
              </a:buClr>
              <a:buSzPct val="100000"/>
              <a:buFont typeface="Wingdings" panose="05000000000000000000" pitchFamily="2" charset="2"/>
              <a:buChar char="§"/>
            </a:pPr>
            <a:r>
              <a:rPr lang="en-US" sz="2600" dirty="0" smtClean="0">
                <a:solidFill>
                  <a:srgbClr val="333399"/>
                </a:solidFill>
              </a:rPr>
              <a:t>Create a safe and shame-free environment</a:t>
            </a:r>
          </a:p>
          <a:p>
            <a:pPr marL="787400" lvl="1" indent="-322263">
              <a:buClr>
                <a:srgbClr val="FF0000"/>
              </a:buClr>
              <a:buSzPct val="100000"/>
              <a:buFont typeface="Wingdings" panose="05000000000000000000" pitchFamily="2" charset="2"/>
              <a:buChar char="§"/>
            </a:pPr>
            <a:r>
              <a:rPr lang="en-US" sz="2600" dirty="0" smtClean="0">
                <a:solidFill>
                  <a:srgbClr val="333399"/>
                </a:solidFill>
              </a:rPr>
              <a:t>Offer help to everyone, regardless of appearance</a:t>
            </a:r>
          </a:p>
          <a:p>
            <a:pPr marL="787400" lvl="1" indent="-322263">
              <a:buClr>
                <a:srgbClr val="FF0000"/>
              </a:buClr>
              <a:buSzPct val="100000"/>
              <a:buFont typeface="Wingdings" panose="05000000000000000000" pitchFamily="2" charset="2"/>
              <a:buChar char="§"/>
            </a:pPr>
            <a:r>
              <a:rPr lang="en-US" sz="2600" dirty="0" smtClean="0">
                <a:solidFill>
                  <a:srgbClr val="333399"/>
                </a:solidFill>
              </a:rPr>
              <a:t>Provide patient-centered care</a:t>
            </a:r>
          </a:p>
        </p:txBody>
      </p:sp>
      <p:sp>
        <p:nvSpPr>
          <p:cNvPr id="3" name="Title 2"/>
          <p:cNvSpPr>
            <a:spLocks noGrp="1"/>
          </p:cNvSpPr>
          <p:nvPr>
            <p:ph type="title"/>
          </p:nvPr>
        </p:nvSpPr>
        <p:spPr>
          <a:xfrm>
            <a:off x="533400" y="152400"/>
            <a:ext cx="8458200" cy="1143000"/>
          </a:xfrm>
        </p:spPr>
        <p:txBody>
          <a:bodyPr>
            <a:noAutofit/>
          </a:bodyPr>
          <a:lstStyle/>
          <a:p>
            <a:r>
              <a:rPr lang="en-US" sz="3600" b="1" dirty="0" smtClean="0">
                <a:solidFill>
                  <a:srgbClr val="333399"/>
                </a:solidFill>
              </a:rPr>
              <a:t>2.  Use universal </a:t>
            </a:r>
            <a:r>
              <a:rPr lang="en-US" sz="3600" b="1" dirty="0">
                <a:solidFill>
                  <a:srgbClr val="333399"/>
                </a:solidFill>
              </a:rPr>
              <a:t>p</a:t>
            </a:r>
            <a:r>
              <a:rPr lang="en-US" sz="3600" b="1" dirty="0" smtClean="0">
                <a:solidFill>
                  <a:srgbClr val="333399"/>
                </a:solidFill>
              </a:rPr>
              <a:t>recautions</a:t>
            </a:r>
            <a:endParaRPr lang="en-US" sz="3600" b="1" dirty="0">
              <a:solidFill>
                <a:srgbClr val="333399"/>
              </a:solidFill>
            </a:endParaRPr>
          </a:p>
        </p:txBody>
      </p:sp>
      <p:pic>
        <p:nvPicPr>
          <p:cNvPr id="4" name="Picture 5" descr="doctor_pati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1040" y="4774817"/>
            <a:ext cx="2779160" cy="19495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315200" y="6386899"/>
            <a:ext cx="1676400" cy="276999"/>
          </a:xfrm>
          <a:prstGeom prst="rect">
            <a:avLst/>
          </a:prstGeom>
          <a:noFill/>
        </p:spPr>
        <p:txBody>
          <a:bodyPr wrap="square" rtlCol="0">
            <a:spAutoFit/>
          </a:bodyPr>
          <a:lstStyle/>
          <a:p>
            <a:pPr algn="r"/>
            <a:r>
              <a:rPr lang="en-US" sz="1200" dirty="0" smtClean="0">
                <a:solidFill>
                  <a:schemeClr val="bg1">
                    <a:lumMod val="50000"/>
                  </a:schemeClr>
                </a:solidFill>
              </a:rPr>
              <a:t>© NCFH 2018</a:t>
            </a:r>
            <a:endParaRPr lang="en-US" sz="1200" dirty="0">
              <a:solidFill>
                <a:schemeClr val="bg1">
                  <a:lumMod val="50000"/>
                </a:schemeClr>
              </a:solidFill>
            </a:endParaRPr>
          </a:p>
        </p:txBody>
      </p:sp>
    </p:spTree>
    <p:extLst>
      <p:ext uri="{BB962C8B-B14F-4D97-AF65-F5344CB8AC3E}">
        <p14:creationId xmlns:p14="http://schemas.microsoft.com/office/powerpoint/2010/main" val="78660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457200" y="274638"/>
            <a:ext cx="8229600" cy="792162"/>
          </a:xfrm>
          <a:noFill/>
        </p:spPr>
        <p:txBody>
          <a:bodyPr>
            <a:normAutofit fontScale="90000"/>
          </a:bodyPr>
          <a:lstStyle/>
          <a:p>
            <a:pPr eaLnBrk="1" hangingPunct="1">
              <a:defRPr/>
            </a:pPr>
            <a:r>
              <a:rPr lang="en-US" sz="4000" b="1" dirty="0" smtClean="0">
                <a:solidFill>
                  <a:srgbClr val="333399"/>
                </a:solidFill>
                <a:cs typeface="+mj-cs"/>
              </a:rPr>
              <a:t>3.  Assess Communication Needs </a:t>
            </a:r>
            <a:br>
              <a:rPr lang="en-US" sz="4000" b="1" dirty="0" smtClean="0">
                <a:solidFill>
                  <a:srgbClr val="333399"/>
                </a:solidFill>
                <a:cs typeface="+mj-cs"/>
              </a:rPr>
            </a:br>
            <a:endParaRPr lang="en-US" sz="4000" b="1" dirty="0" smtClean="0">
              <a:solidFill>
                <a:srgbClr val="333399"/>
              </a:solidFill>
              <a:cs typeface="+mj-cs"/>
            </a:endParaRPr>
          </a:p>
        </p:txBody>
      </p:sp>
      <p:sp>
        <p:nvSpPr>
          <p:cNvPr id="157699" name="Rectangle 3"/>
          <p:cNvSpPr>
            <a:spLocks noGrp="1" noChangeArrowheads="1"/>
          </p:cNvSpPr>
          <p:nvPr>
            <p:ph type="body" idx="1"/>
          </p:nvPr>
        </p:nvSpPr>
        <p:spPr>
          <a:xfrm>
            <a:off x="457200" y="1600200"/>
            <a:ext cx="8229600" cy="5059363"/>
          </a:xfrm>
        </p:spPr>
        <p:txBody>
          <a:bodyPr>
            <a:normAutofit/>
          </a:bodyPr>
          <a:lstStyle/>
          <a:p>
            <a:pPr marL="365760" lvl="1" indent="0">
              <a:buClr>
                <a:srgbClr val="FF0000"/>
              </a:buClr>
              <a:buNone/>
              <a:defRPr/>
            </a:pPr>
            <a:r>
              <a:rPr lang="en-US" sz="3200" b="1" dirty="0">
                <a:solidFill>
                  <a:srgbClr val="333399"/>
                </a:solidFill>
              </a:rPr>
              <a:t>Recognize Clues/Red flags</a:t>
            </a:r>
            <a:endParaRPr lang="en-US" sz="3100" dirty="0">
              <a:solidFill>
                <a:srgbClr val="333399"/>
              </a:solidFill>
            </a:endParaRPr>
          </a:p>
          <a:p>
            <a:pPr lvl="1">
              <a:buClr>
                <a:srgbClr val="FF0000"/>
              </a:buClr>
              <a:buFont typeface="Wingdings" panose="05000000000000000000" pitchFamily="2" charset="2"/>
              <a:buChar char="§"/>
              <a:defRPr/>
            </a:pPr>
            <a:r>
              <a:rPr lang="en-US" sz="3100" dirty="0" smtClean="0">
                <a:solidFill>
                  <a:srgbClr val="333399"/>
                </a:solidFill>
                <a:cs typeface="+mn-cs"/>
              </a:rPr>
              <a:t>Making excuses</a:t>
            </a:r>
          </a:p>
          <a:p>
            <a:pPr lvl="1">
              <a:buClr>
                <a:srgbClr val="FF0000"/>
              </a:buClr>
              <a:buFont typeface="Wingdings" panose="05000000000000000000" pitchFamily="2" charset="2"/>
              <a:buChar char="§"/>
              <a:defRPr/>
            </a:pPr>
            <a:r>
              <a:rPr lang="en-US" sz="3100" dirty="0" smtClean="0">
                <a:solidFill>
                  <a:srgbClr val="333399"/>
                </a:solidFill>
                <a:cs typeface="+mn-cs"/>
              </a:rPr>
              <a:t>Perceived resistance</a:t>
            </a:r>
          </a:p>
          <a:p>
            <a:pPr lvl="1">
              <a:buClr>
                <a:srgbClr val="FF0000"/>
              </a:buClr>
              <a:buFont typeface="Wingdings" panose="05000000000000000000" pitchFamily="2" charset="2"/>
              <a:buChar char="§"/>
              <a:defRPr/>
            </a:pPr>
            <a:r>
              <a:rPr lang="en-US" sz="3100" dirty="0" smtClean="0">
                <a:solidFill>
                  <a:srgbClr val="333399"/>
                </a:solidFill>
                <a:cs typeface="+mn-cs"/>
              </a:rPr>
              <a:t>Has no questions</a:t>
            </a:r>
          </a:p>
          <a:p>
            <a:pPr lvl="1">
              <a:buClr>
                <a:srgbClr val="FF0000"/>
              </a:buClr>
              <a:buFont typeface="Wingdings" panose="05000000000000000000" pitchFamily="2" charset="2"/>
              <a:buChar char="§"/>
              <a:defRPr/>
            </a:pPr>
            <a:r>
              <a:rPr lang="en-US" sz="3100" dirty="0" smtClean="0">
                <a:solidFill>
                  <a:srgbClr val="333399"/>
                </a:solidFill>
                <a:cs typeface="+mn-cs"/>
              </a:rPr>
              <a:t>Frequently missed appointments, tests</a:t>
            </a:r>
          </a:p>
          <a:p>
            <a:pPr lvl="1">
              <a:buClr>
                <a:srgbClr val="FF0000"/>
              </a:buClr>
              <a:buFont typeface="Wingdings" panose="05000000000000000000" pitchFamily="2" charset="2"/>
              <a:buChar char="§"/>
              <a:defRPr/>
            </a:pPr>
            <a:r>
              <a:rPr lang="en-US" sz="3100" dirty="0" smtClean="0">
                <a:solidFill>
                  <a:srgbClr val="333399"/>
                </a:solidFill>
                <a:cs typeface="+mn-cs"/>
              </a:rPr>
              <a:t>Non-adherent with meds or treatment </a:t>
            </a:r>
          </a:p>
          <a:p>
            <a:pPr lvl="1">
              <a:buClr>
                <a:srgbClr val="FF0000"/>
              </a:buClr>
              <a:buFont typeface="Wingdings" panose="05000000000000000000" pitchFamily="2" charset="2"/>
              <a:buChar char="§"/>
              <a:defRPr/>
            </a:pPr>
            <a:r>
              <a:rPr lang="en-US" sz="3100" dirty="0" smtClean="0">
                <a:solidFill>
                  <a:srgbClr val="333399"/>
                </a:solidFill>
              </a:rPr>
              <a:t>Just </a:t>
            </a:r>
            <a:r>
              <a:rPr lang="en-US" sz="3100" dirty="0">
                <a:solidFill>
                  <a:srgbClr val="333399"/>
                </a:solidFill>
              </a:rPr>
              <a:t>nod their head in understanding/silence during </a:t>
            </a:r>
            <a:r>
              <a:rPr lang="en-US" sz="3100" dirty="0" smtClean="0">
                <a:solidFill>
                  <a:srgbClr val="333399"/>
                </a:solidFill>
              </a:rPr>
              <a:t>registration process or appt.</a:t>
            </a:r>
          </a:p>
          <a:p>
            <a:pPr lvl="1">
              <a:buClr>
                <a:srgbClr val="FF0000"/>
              </a:buClr>
              <a:buFont typeface="Wingdings" panose="05000000000000000000" pitchFamily="2" charset="2"/>
              <a:buChar char="§"/>
              <a:defRPr/>
            </a:pPr>
            <a:r>
              <a:rPr lang="en-US" sz="3100" dirty="0">
                <a:solidFill>
                  <a:srgbClr val="333399"/>
                </a:solidFill>
              </a:rPr>
              <a:t>Incomplete forms</a:t>
            </a:r>
          </a:p>
          <a:p>
            <a:pPr lvl="1">
              <a:buClr>
                <a:srgbClr val="FF0000"/>
              </a:buClr>
              <a:buFont typeface="Wingdings" panose="05000000000000000000" pitchFamily="2" charset="2"/>
              <a:buChar char="§"/>
              <a:defRPr/>
            </a:pPr>
            <a:endParaRPr lang="en-US" sz="3100" dirty="0">
              <a:solidFill>
                <a:srgbClr val="333399"/>
              </a:solidFill>
            </a:endParaRPr>
          </a:p>
          <a:p>
            <a:pPr eaLnBrk="1" hangingPunct="1">
              <a:defRPr/>
            </a:pPr>
            <a:endParaRPr lang="en-US" sz="2900" b="1" dirty="0" smtClean="0">
              <a:cs typeface="+mn-cs"/>
            </a:endParaRPr>
          </a:p>
          <a:p>
            <a:pPr eaLnBrk="1" hangingPunct="1">
              <a:buFontTx/>
              <a:buNone/>
              <a:defRPr/>
            </a:pPr>
            <a:endParaRPr lang="en-US" dirty="0" smtClean="0">
              <a:cs typeface="+mn-cs"/>
            </a:endParaRPr>
          </a:p>
        </p:txBody>
      </p:sp>
      <p:sp>
        <p:nvSpPr>
          <p:cNvPr id="157701" name="Text Box 5"/>
          <p:cNvSpPr txBox="1">
            <a:spLocks noChangeArrowheads="1"/>
          </p:cNvSpPr>
          <p:nvPr/>
        </p:nvSpPr>
        <p:spPr bwMode="auto">
          <a:xfrm>
            <a:off x="7315200" y="52578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1800">
              <a:cs typeface="+mn-cs"/>
            </a:endParaRPr>
          </a:p>
        </p:txBody>
      </p:sp>
      <p:pic>
        <p:nvPicPr>
          <p:cNvPr id="6" name="Picture 5" descr="clu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371600"/>
            <a:ext cx="2640355" cy="2362200"/>
          </a:xfrm>
          <a:prstGeom prst="rect">
            <a:avLst/>
          </a:prstGeom>
        </p:spPr>
      </p:pic>
      <p:sp>
        <p:nvSpPr>
          <p:cNvPr id="7" name="TextBox 6"/>
          <p:cNvSpPr txBox="1"/>
          <p:nvPr/>
        </p:nvSpPr>
        <p:spPr>
          <a:xfrm>
            <a:off x="7315200" y="6386899"/>
            <a:ext cx="1676400" cy="276999"/>
          </a:xfrm>
          <a:prstGeom prst="rect">
            <a:avLst/>
          </a:prstGeom>
          <a:noFill/>
        </p:spPr>
        <p:txBody>
          <a:bodyPr wrap="square" rtlCol="0">
            <a:spAutoFit/>
          </a:bodyPr>
          <a:lstStyle/>
          <a:p>
            <a:pPr algn="r"/>
            <a:r>
              <a:rPr lang="en-US" sz="1200" dirty="0" smtClean="0">
                <a:solidFill>
                  <a:schemeClr val="bg1">
                    <a:lumMod val="50000"/>
                  </a:schemeClr>
                </a:solidFill>
              </a:rPr>
              <a:t>© NCFH 2018</a:t>
            </a:r>
            <a:endParaRPr lang="en-US" sz="1200" dirty="0">
              <a:solidFill>
                <a:schemeClr val="bg1">
                  <a:lumMod val="50000"/>
                </a:schemeClr>
              </a:solidFill>
            </a:endParaRPr>
          </a:p>
        </p:txBody>
      </p:sp>
    </p:spTree>
    <p:extLst>
      <p:ext uri="{BB962C8B-B14F-4D97-AF65-F5344CB8AC3E}">
        <p14:creationId xmlns:p14="http://schemas.microsoft.com/office/powerpoint/2010/main" val="3410083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quarter" idx="1"/>
          </p:nvPr>
        </p:nvSpPr>
        <p:spPr>
          <a:xfrm>
            <a:off x="304800" y="1752600"/>
            <a:ext cx="8610600" cy="4648200"/>
          </a:xfrm>
        </p:spPr>
        <p:txBody>
          <a:bodyPr>
            <a:normAutofit fontScale="62500" lnSpcReduction="20000"/>
          </a:bodyPr>
          <a:lstStyle/>
          <a:p>
            <a:pPr>
              <a:buClr>
                <a:srgbClr val="C00000"/>
              </a:buClr>
              <a:buSzPct val="100000"/>
              <a:buFont typeface="Wingdings" charset="2"/>
              <a:buChar char="§"/>
            </a:pPr>
            <a:r>
              <a:rPr lang="en-US" altLang="en-US" sz="4600" dirty="0" smtClean="0">
                <a:solidFill>
                  <a:srgbClr val="333399"/>
                </a:solidFill>
              </a:rPr>
              <a:t>Effective </a:t>
            </a:r>
            <a:r>
              <a:rPr lang="en-US" altLang="en-US" sz="4600" dirty="0">
                <a:solidFill>
                  <a:srgbClr val="333399"/>
                </a:solidFill>
              </a:rPr>
              <a:t>verbal </a:t>
            </a:r>
            <a:r>
              <a:rPr lang="en-US" altLang="en-US" sz="4600" dirty="0" smtClean="0">
                <a:solidFill>
                  <a:srgbClr val="333399"/>
                </a:solidFill>
              </a:rPr>
              <a:t>communication</a:t>
            </a:r>
          </a:p>
          <a:p>
            <a:pPr lvl="1">
              <a:buClr>
                <a:srgbClr val="C00000"/>
              </a:buClr>
              <a:buSzPct val="100000"/>
              <a:buFont typeface="Courier New" panose="02070309020205020404" pitchFamily="49" charset="0"/>
              <a:buChar char="­"/>
            </a:pPr>
            <a:r>
              <a:rPr lang="en-US" altLang="en-US" sz="4600" dirty="0" smtClean="0">
                <a:solidFill>
                  <a:srgbClr val="333399"/>
                </a:solidFill>
              </a:rPr>
              <a:t>Building rapport with patients- proper greeting</a:t>
            </a:r>
          </a:p>
          <a:p>
            <a:pPr lvl="1">
              <a:buClr>
                <a:srgbClr val="C00000"/>
              </a:buClr>
              <a:buSzPct val="100000"/>
              <a:buFont typeface="Courier New" panose="02070309020205020404" pitchFamily="49" charset="0"/>
              <a:buChar char="­"/>
            </a:pPr>
            <a:r>
              <a:rPr lang="en-US" altLang="en-US" sz="4600" dirty="0" smtClean="0">
                <a:solidFill>
                  <a:srgbClr val="333399"/>
                </a:solidFill>
              </a:rPr>
              <a:t>Help patients trust you</a:t>
            </a:r>
          </a:p>
          <a:p>
            <a:pPr lvl="1">
              <a:buClr>
                <a:srgbClr val="C00000"/>
              </a:buClr>
              <a:buSzPct val="100000"/>
              <a:buFont typeface="Courier New" panose="02070309020205020404" pitchFamily="49" charset="0"/>
              <a:buChar char="­"/>
            </a:pPr>
            <a:r>
              <a:rPr lang="en-US" sz="4600" dirty="0" smtClean="0">
                <a:solidFill>
                  <a:srgbClr val="333399"/>
                </a:solidFill>
              </a:rPr>
              <a:t>Be aware of </a:t>
            </a:r>
            <a:r>
              <a:rPr lang="en-US" sz="4600" dirty="0">
                <a:solidFill>
                  <a:srgbClr val="333399"/>
                </a:solidFill>
              </a:rPr>
              <a:t>h</a:t>
            </a:r>
            <a:r>
              <a:rPr lang="en-US" sz="4600" dirty="0" smtClean="0">
                <a:solidFill>
                  <a:srgbClr val="333399"/>
                </a:solidFill>
              </a:rPr>
              <a:t>ow </a:t>
            </a:r>
            <a:r>
              <a:rPr lang="en-US" sz="4600" dirty="0">
                <a:solidFill>
                  <a:srgbClr val="333399"/>
                </a:solidFill>
              </a:rPr>
              <a:t>you say </a:t>
            </a:r>
            <a:r>
              <a:rPr lang="en-US" sz="4600" dirty="0" smtClean="0">
                <a:solidFill>
                  <a:srgbClr val="333399"/>
                </a:solidFill>
              </a:rPr>
              <a:t>things</a:t>
            </a:r>
            <a:r>
              <a:rPr lang="en-US" sz="4600" dirty="0">
                <a:solidFill>
                  <a:srgbClr val="333399"/>
                </a:solidFill>
              </a:rPr>
              <a:t>.</a:t>
            </a:r>
            <a:r>
              <a:rPr lang="en-US" sz="4600" dirty="0" smtClean="0">
                <a:solidFill>
                  <a:srgbClr val="333399"/>
                </a:solidFill>
              </a:rPr>
              <a:t> Choice of words</a:t>
            </a:r>
          </a:p>
          <a:p>
            <a:pPr lvl="1">
              <a:buClr>
                <a:srgbClr val="C00000"/>
              </a:buClr>
              <a:buSzPct val="100000"/>
              <a:buFont typeface="Courier New" panose="02070309020205020404" pitchFamily="49" charset="0"/>
              <a:buChar char="­"/>
            </a:pPr>
            <a:r>
              <a:rPr lang="en-US" sz="4600" dirty="0" smtClean="0">
                <a:solidFill>
                  <a:srgbClr val="333399"/>
                </a:solidFill>
              </a:rPr>
              <a:t>Choose </a:t>
            </a:r>
            <a:r>
              <a:rPr lang="en-US" sz="4600" dirty="0">
                <a:solidFill>
                  <a:srgbClr val="333399"/>
                </a:solidFill>
              </a:rPr>
              <a:t>the right tone of </a:t>
            </a:r>
            <a:r>
              <a:rPr lang="en-US" sz="4600" dirty="0" smtClean="0">
                <a:solidFill>
                  <a:srgbClr val="333399"/>
                </a:solidFill>
              </a:rPr>
              <a:t>voice- be aware of non-judgmental tone</a:t>
            </a:r>
          </a:p>
          <a:p>
            <a:pPr lvl="1">
              <a:buClr>
                <a:srgbClr val="C00000"/>
              </a:buClr>
              <a:buSzPct val="100000"/>
              <a:buFont typeface="Courier New" panose="02070309020205020404" pitchFamily="49" charset="0"/>
              <a:buChar char="­"/>
            </a:pPr>
            <a:r>
              <a:rPr lang="en-US" altLang="en-US" sz="4600" dirty="0" smtClean="0">
                <a:solidFill>
                  <a:srgbClr val="333399"/>
                </a:solidFill>
              </a:rPr>
              <a:t>Effective listening</a:t>
            </a:r>
          </a:p>
          <a:p>
            <a:pPr marL="365760" lvl="1" indent="0">
              <a:buClr>
                <a:srgbClr val="993300"/>
              </a:buClr>
              <a:buNone/>
            </a:pPr>
            <a:endParaRPr lang="en-US" altLang="en-US" sz="2200" dirty="0">
              <a:solidFill>
                <a:srgbClr val="333399"/>
              </a:solidFill>
            </a:endParaRPr>
          </a:p>
          <a:p>
            <a:pPr>
              <a:buClr>
                <a:srgbClr val="C00000"/>
              </a:buClr>
              <a:buSzPct val="100000"/>
              <a:buFont typeface="Wingdings" charset="2"/>
              <a:buChar char="§"/>
            </a:pPr>
            <a:r>
              <a:rPr lang="en-US" altLang="en-US" sz="4600" dirty="0">
                <a:solidFill>
                  <a:srgbClr val="333399"/>
                </a:solidFill>
              </a:rPr>
              <a:t>Appropriate non-verbal communication </a:t>
            </a:r>
          </a:p>
          <a:p>
            <a:pPr marL="630238" lvl="2" indent="-290513">
              <a:buClr>
                <a:srgbClr val="C00000"/>
              </a:buClr>
              <a:buSzPct val="100000"/>
              <a:buFont typeface="Courier New" panose="02070309020205020404" pitchFamily="49" charset="0"/>
              <a:buChar char="­"/>
            </a:pPr>
            <a:r>
              <a:rPr lang="en-US" altLang="en-US" sz="4600" dirty="0">
                <a:solidFill>
                  <a:srgbClr val="333399"/>
                </a:solidFill>
              </a:rPr>
              <a:t>Being aware of own body language and </a:t>
            </a:r>
            <a:r>
              <a:rPr lang="en-US" altLang="en-US" sz="4600" dirty="0" smtClean="0">
                <a:solidFill>
                  <a:srgbClr val="333399"/>
                </a:solidFill>
              </a:rPr>
              <a:t>modifying</a:t>
            </a:r>
          </a:p>
          <a:p>
            <a:pPr marL="630238" lvl="2" indent="-290513">
              <a:buClr>
                <a:srgbClr val="C00000"/>
              </a:buClr>
              <a:buSzPct val="100000"/>
              <a:buFont typeface="Courier New" panose="02070309020205020404" pitchFamily="49" charset="0"/>
              <a:buChar char="­"/>
            </a:pPr>
            <a:r>
              <a:rPr lang="en-US" sz="4600" dirty="0">
                <a:solidFill>
                  <a:srgbClr val="333399"/>
                </a:solidFill>
              </a:rPr>
              <a:t>Be careful what you say with your face, hands, etc</a:t>
            </a:r>
            <a:r>
              <a:rPr lang="en-US" sz="4600" dirty="0" smtClean="0">
                <a:solidFill>
                  <a:srgbClr val="333399"/>
                </a:solidFill>
              </a:rPr>
              <a:t>.</a:t>
            </a:r>
          </a:p>
          <a:p>
            <a:pPr marL="685800" lvl="2" indent="0">
              <a:buClr>
                <a:srgbClr val="993300"/>
              </a:buClr>
              <a:buNone/>
            </a:pPr>
            <a:endParaRPr lang="en-US" altLang="en-US" sz="2200" dirty="0" smtClean="0">
              <a:solidFill>
                <a:srgbClr val="333399"/>
              </a:solidFill>
            </a:endParaRPr>
          </a:p>
        </p:txBody>
      </p:sp>
      <p:sp>
        <p:nvSpPr>
          <p:cNvPr id="2" name="Title 1"/>
          <p:cNvSpPr>
            <a:spLocks noGrp="1"/>
          </p:cNvSpPr>
          <p:nvPr>
            <p:ph type="ctrTitle" idx="4294967295"/>
          </p:nvPr>
        </p:nvSpPr>
        <p:spPr>
          <a:xfrm>
            <a:off x="533400" y="228600"/>
            <a:ext cx="8589579" cy="838200"/>
          </a:xfrm>
        </p:spPr>
        <p:txBody>
          <a:bodyPr>
            <a:noAutofit/>
          </a:bodyPr>
          <a:lstStyle/>
          <a:p>
            <a:r>
              <a:rPr lang="en-US" sz="3600" b="1" dirty="0">
                <a:solidFill>
                  <a:srgbClr val="333399"/>
                </a:solidFill>
              </a:rPr>
              <a:t>4</a:t>
            </a:r>
            <a:r>
              <a:rPr lang="en-US" sz="3600" b="1" dirty="0" smtClean="0">
                <a:solidFill>
                  <a:srgbClr val="333399"/>
                </a:solidFill>
              </a:rPr>
              <a:t>.  Practice Effective Communication Skills</a:t>
            </a:r>
            <a:endParaRPr lang="en-US" sz="3600" b="1" dirty="0">
              <a:solidFill>
                <a:srgbClr val="333399"/>
              </a:solidFill>
            </a:endParaRPr>
          </a:p>
        </p:txBody>
      </p:sp>
      <p:sp>
        <p:nvSpPr>
          <p:cNvPr id="5" name="TextBox 4"/>
          <p:cNvSpPr txBox="1"/>
          <p:nvPr/>
        </p:nvSpPr>
        <p:spPr>
          <a:xfrm>
            <a:off x="7105651" y="6386900"/>
            <a:ext cx="1676400" cy="276999"/>
          </a:xfrm>
          <a:prstGeom prst="rect">
            <a:avLst/>
          </a:prstGeom>
          <a:noFill/>
        </p:spPr>
        <p:txBody>
          <a:bodyPr wrap="square" rtlCol="0">
            <a:spAutoFit/>
          </a:bodyPr>
          <a:lstStyle/>
          <a:p>
            <a:pPr algn="r"/>
            <a:r>
              <a:rPr lang="en-US" sz="1200" dirty="0" smtClean="0">
                <a:solidFill>
                  <a:schemeClr val="bg1">
                    <a:lumMod val="50000"/>
                  </a:schemeClr>
                </a:solidFill>
              </a:rPr>
              <a:t>© NCFH 2018</a:t>
            </a:r>
            <a:endParaRPr lang="en-US" sz="1200" dirty="0">
              <a:solidFill>
                <a:schemeClr val="bg1">
                  <a:lumMod val="50000"/>
                </a:schemeClr>
              </a:solidFill>
            </a:endParaRPr>
          </a:p>
        </p:txBody>
      </p:sp>
    </p:spTree>
    <p:extLst>
      <p:ext uri="{BB962C8B-B14F-4D97-AF65-F5344CB8AC3E}">
        <p14:creationId xmlns:p14="http://schemas.microsoft.com/office/powerpoint/2010/main" val="24280666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noFill/>
        </p:spPr>
        <p:txBody>
          <a:bodyPr>
            <a:normAutofit fontScale="90000"/>
          </a:bodyPr>
          <a:lstStyle/>
          <a:p>
            <a:pPr eaLnBrk="1" hangingPunct="1">
              <a:defRPr/>
            </a:pPr>
            <a:r>
              <a:rPr lang="en-US" sz="4000" b="1" dirty="0" smtClean="0">
                <a:solidFill>
                  <a:srgbClr val="333399"/>
                </a:solidFill>
                <a:cs typeface="+mj-cs"/>
              </a:rPr>
              <a:t>5.  Improve interpersonal communications</a:t>
            </a:r>
          </a:p>
        </p:txBody>
      </p:sp>
      <p:sp>
        <p:nvSpPr>
          <p:cNvPr id="257027" name="Rectangle 3"/>
          <p:cNvSpPr>
            <a:spLocks noGrp="1" noChangeArrowheads="1"/>
          </p:cNvSpPr>
          <p:nvPr>
            <p:ph type="body" idx="1"/>
          </p:nvPr>
        </p:nvSpPr>
        <p:spPr>
          <a:xfrm>
            <a:off x="4114800" y="1066800"/>
            <a:ext cx="4191000" cy="2819400"/>
          </a:xfrm>
        </p:spPr>
        <p:txBody>
          <a:bodyPr/>
          <a:lstStyle/>
          <a:p>
            <a:pPr eaLnBrk="1" hangingPunct="1">
              <a:lnSpc>
                <a:spcPct val="90000"/>
              </a:lnSpc>
              <a:buFontTx/>
              <a:buNone/>
              <a:defRPr/>
            </a:pPr>
            <a:endParaRPr lang="en-US" b="1" dirty="0" smtClean="0">
              <a:cs typeface="+mn-cs"/>
            </a:endParaRPr>
          </a:p>
          <a:p>
            <a:pPr eaLnBrk="1" hangingPunct="1">
              <a:lnSpc>
                <a:spcPct val="90000"/>
              </a:lnSpc>
              <a:buFontTx/>
              <a:buNone/>
              <a:defRPr/>
            </a:pPr>
            <a:r>
              <a:rPr lang="en-US" b="1" dirty="0" smtClean="0">
                <a:solidFill>
                  <a:srgbClr val="333399"/>
                </a:solidFill>
                <a:cs typeface="+mn-cs"/>
              </a:rPr>
              <a:t>Slow down</a:t>
            </a:r>
          </a:p>
          <a:p>
            <a:pPr lvl="1" eaLnBrk="1" hangingPunct="1">
              <a:lnSpc>
                <a:spcPct val="90000"/>
              </a:lnSpc>
              <a:buClr>
                <a:srgbClr val="FF0000"/>
              </a:buClr>
              <a:buFont typeface="Wingdings" charset="2"/>
              <a:buChar char="§"/>
              <a:defRPr/>
            </a:pPr>
            <a:r>
              <a:rPr lang="en-US" sz="2500" dirty="0" smtClean="0">
                <a:solidFill>
                  <a:srgbClr val="333399"/>
                </a:solidFill>
              </a:rPr>
              <a:t>take your time	</a:t>
            </a:r>
          </a:p>
          <a:p>
            <a:pPr>
              <a:lnSpc>
                <a:spcPct val="80000"/>
              </a:lnSpc>
              <a:buNone/>
              <a:defRPr/>
            </a:pPr>
            <a:r>
              <a:rPr lang="en-US" b="1" dirty="0">
                <a:solidFill>
                  <a:srgbClr val="333399"/>
                </a:solidFill>
              </a:rPr>
              <a:t>Limit to most important concepts </a:t>
            </a:r>
          </a:p>
          <a:p>
            <a:pPr lvl="1">
              <a:lnSpc>
                <a:spcPct val="80000"/>
              </a:lnSpc>
              <a:buClr>
                <a:srgbClr val="FF0000"/>
              </a:buClr>
              <a:buFont typeface="Wingdings" charset="2"/>
              <a:buChar char="§"/>
              <a:defRPr/>
            </a:pPr>
            <a:r>
              <a:rPr lang="en-US" sz="2400" dirty="0">
                <a:solidFill>
                  <a:srgbClr val="333399"/>
                </a:solidFill>
              </a:rPr>
              <a:t>focus on 1-3 key messages</a:t>
            </a:r>
          </a:p>
          <a:p>
            <a:pPr>
              <a:lnSpc>
                <a:spcPct val="80000"/>
              </a:lnSpc>
              <a:buNone/>
              <a:defRPr/>
            </a:pPr>
            <a:endParaRPr lang="en-US" sz="2000" b="1" dirty="0"/>
          </a:p>
          <a:p>
            <a:pPr eaLnBrk="1" hangingPunct="1">
              <a:lnSpc>
                <a:spcPct val="90000"/>
              </a:lnSpc>
              <a:buFontTx/>
              <a:buNone/>
              <a:defRPr/>
            </a:pPr>
            <a:endParaRPr lang="en-US" sz="2800" dirty="0" smtClean="0">
              <a:cs typeface="+mn-cs"/>
            </a:endParaRPr>
          </a:p>
        </p:txBody>
      </p:sp>
      <p:sp>
        <p:nvSpPr>
          <p:cNvPr id="257029" name="Text Box 5"/>
          <p:cNvSpPr txBox="1">
            <a:spLocks noChangeArrowheads="1"/>
          </p:cNvSpPr>
          <p:nvPr/>
        </p:nvSpPr>
        <p:spPr bwMode="auto">
          <a:xfrm>
            <a:off x="7315200" y="52578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1800">
              <a:cs typeface="+mn-cs"/>
            </a:endParaRPr>
          </a:p>
        </p:txBody>
      </p:sp>
      <p:sp>
        <p:nvSpPr>
          <p:cNvPr id="257032" name="Rectangle 8"/>
          <p:cNvSpPr>
            <a:spLocks noChangeArrowheads="1"/>
          </p:cNvSpPr>
          <p:nvPr/>
        </p:nvSpPr>
        <p:spPr bwMode="auto">
          <a:xfrm>
            <a:off x="381000" y="5105400"/>
            <a:ext cx="51816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defRPr/>
            </a:pPr>
            <a:r>
              <a:rPr lang="en-US" b="1" dirty="0">
                <a:solidFill>
                  <a:srgbClr val="333399"/>
                </a:solidFill>
                <a:cs typeface="+mn-cs"/>
              </a:rPr>
              <a:t>Use plain, non-medical </a:t>
            </a:r>
          </a:p>
          <a:p>
            <a:pPr marL="342900" indent="-342900">
              <a:lnSpc>
                <a:spcPct val="90000"/>
              </a:lnSpc>
              <a:spcBef>
                <a:spcPct val="20000"/>
              </a:spcBef>
              <a:defRPr/>
            </a:pPr>
            <a:r>
              <a:rPr lang="en-US" b="1" dirty="0">
                <a:solidFill>
                  <a:srgbClr val="333399"/>
                </a:solidFill>
                <a:cs typeface="+mn-cs"/>
              </a:rPr>
              <a:t>language</a:t>
            </a:r>
          </a:p>
          <a:p>
            <a:pPr marL="800100" lvl="1" indent="-342900">
              <a:lnSpc>
                <a:spcPct val="90000"/>
              </a:lnSpc>
              <a:spcBef>
                <a:spcPct val="20000"/>
              </a:spcBef>
              <a:buClr>
                <a:srgbClr val="FF0000"/>
              </a:buClr>
              <a:buFont typeface="Wingdings" charset="2"/>
              <a:buChar char="§"/>
              <a:defRPr/>
            </a:pPr>
            <a:r>
              <a:rPr lang="en-US" dirty="0">
                <a:cs typeface="+mn-cs"/>
              </a:rPr>
              <a:t> </a:t>
            </a:r>
            <a:r>
              <a:rPr lang="ja-JP" altLang="en-US" dirty="0">
                <a:solidFill>
                  <a:srgbClr val="333399"/>
                </a:solidFill>
                <a:latin typeface="Arial"/>
                <a:cs typeface="+mn-cs"/>
              </a:rPr>
              <a:t>“</a:t>
            </a:r>
            <a:r>
              <a:rPr lang="en-US" dirty="0">
                <a:solidFill>
                  <a:srgbClr val="333399"/>
                </a:solidFill>
                <a:cs typeface="+mn-cs"/>
              </a:rPr>
              <a:t>living room</a:t>
            </a:r>
            <a:r>
              <a:rPr lang="ja-JP" altLang="en-US" dirty="0">
                <a:solidFill>
                  <a:srgbClr val="333399"/>
                </a:solidFill>
                <a:latin typeface="Arial"/>
                <a:cs typeface="+mn-cs"/>
              </a:rPr>
              <a:t>”</a:t>
            </a:r>
            <a:r>
              <a:rPr lang="en-US" dirty="0">
                <a:solidFill>
                  <a:srgbClr val="333399"/>
                </a:solidFill>
                <a:cs typeface="+mn-cs"/>
              </a:rPr>
              <a:t> language</a:t>
            </a:r>
          </a:p>
          <a:p>
            <a:pPr marL="342900" indent="-342900">
              <a:lnSpc>
                <a:spcPct val="90000"/>
              </a:lnSpc>
              <a:spcBef>
                <a:spcPct val="20000"/>
              </a:spcBef>
              <a:buFontTx/>
              <a:buChar char="•"/>
              <a:defRPr/>
            </a:pPr>
            <a:endParaRPr lang="en-US" sz="2500" dirty="0">
              <a:cs typeface="+mn-cs"/>
            </a:endParaRPr>
          </a:p>
          <a:p>
            <a:pPr marL="342900" indent="-342900">
              <a:lnSpc>
                <a:spcPct val="90000"/>
              </a:lnSpc>
              <a:spcBef>
                <a:spcPct val="20000"/>
              </a:spcBef>
              <a:defRPr/>
            </a:pPr>
            <a:endParaRPr lang="en-US" sz="2800" dirty="0">
              <a:cs typeface="+mn-cs"/>
            </a:endParaRPr>
          </a:p>
        </p:txBody>
      </p:sp>
      <p:sp>
        <p:nvSpPr>
          <p:cNvPr id="2" name="Rectangle 1"/>
          <p:cNvSpPr/>
          <p:nvPr/>
        </p:nvSpPr>
        <p:spPr>
          <a:xfrm>
            <a:off x="381000" y="4038600"/>
            <a:ext cx="4953000" cy="991041"/>
          </a:xfrm>
          <a:prstGeom prst="rect">
            <a:avLst/>
          </a:prstGeom>
        </p:spPr>
        <p:txBody>
          <a:bodyPr wrap="square">
            <a:spAutoFit/>
          </a:bodyPr>
          <a:lstStyle/>
          <a:p>
            <a:pPr eaLnBrk="1" hangingPunct="1">
              <a:lnSpc>
                <a:spcPct val="80000"/>
              </a:lnSpc>
              <a:buFontTx/>
              <a:buNone/>
              <a:defRPr/>
            </a:pPr>
            <a:r>
              <a:rPr lang="en-US" b="1" dirty="0">
                <a:solidFill>
                  <a:srgbClr val="333399"/>
                </a:solidFill>
              </a:rPr>
              <a:t>Use analogies</a:t>
            </a:r>
          </a:p>
          <a:p>
            <a:pPr eaLnBrk="1" hangingPunct="1">
              <a:lnSpc>
                <a:spcPct val="80000"/>
              </a:lnSpc>
              <a:buFontTx/>
              <a:buNone/>
              <a:defRPr/>
            </a:pPr>
            <a:r>
              <a:rPr lang="en-US" b="1" dirty="0">
                <a:solidFill>
                  <a:srgbClr val="333399"/>
                </a:solidFill>
              </a:rPr>
              <a:t>and </a:t>
            </a:r>
            <a:r>
              <a:rPr lang="en-US" b="1" dirty="0" smtClean="0">
                <a:solidFill>
                  <a:srgbClr val="333399"/>
                </a:solidFill>
              </a:rPr>
              <a:t>pictures, </a:t>
            </a:r>
            <a:r>
              <a:rPr lang="en-US" dirty="0" smtClean="0">
                <a:solidFill>
                  <a:srgbClr val="333399"/>
                </a:solidFill>
              </a:rPr>
              <a:t>charts, models, diagrams</a:t>
            </a:r>
            <a:endParaRPr lang="en-US" dirty="0">
              <a:solidFill>
                <a:srgbClr val="333399"/>
              </a:solidFill>
            </a:endParaRPr>
          </a:p>
        </p:txBody>
      </p:sp>
      <p:pic>
        <p:nvPicPr>
          <p:cNvPr id="5124" name="Picture 4" descr="Y:\Shared Items\Photo Repository\Training and Consultation Photos\Front Desk_Ag Access\iStock_000006643804_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3733800"/>
            <a:ext cx="2133600" cy="29208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Stock_000023873517_XXXLarg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676400"/>
            <a:ext cx="2857115" cy="1905081"/>
          </a:xfrm>
          <a:prstGeom prst="rect">
            <a:avLst/>
          </a:prstGeom>
        </p:spPr>
      </p:pic>
      <p:sp>
        <p:nvSpPr>
          <p:cNvPr id="10" name="TextBox 9"/>
          <p:cNvSpPr txBox="1"/>
          <p:nvPr/>
        </p:nvSpPr>
        <p:spPr>
          <a:xfrm>
            <a:off x="7315200" y="6386899"/>
            <a:ext cx="1676400" cy="276999"/>
          </a:xfrm>
          <a:prstGeom prst="rect">
            <a:avLst/>
          </a:prstGeom>
          <a:noFill/>
        </p:spPr>
        <p:txBody>
          <a:bodyPr wrap="square" rtlCol="0">
            <a:spAutoFit/>
          </a:bodyPr>
          <a:lstStyle/>
          <a:p>
            <a:pPr algn="r"/>
            <a:r>
              <a:rPr lang="en-US" sz="1200" dirty="0" smtClean="0">
                <a:solidFill>
                  <a:schemeClr val="bg1">
                    <a:lumMod val="50000"/>
                  </a:schemeClr>
                </a:solidFill>
              </a:rPr>
              <a:t>© NCFH 2018</a:t>
            </a:r>
            <a:endParaRPr lang="en-US" sz="1200" dirty="0">
              <a:solidFill>
                <a:schemeClr val="bg1">
                  <a:lumMod val="50000"/>
                </a:schemeClr>
              </a:solidFill>
            </a:endParaRPr>
          </a:p>
        </p:txBody>
      </p:sp>
    </p:spTree>
    <p:extLst>
      <p:ext uri="{BB962C8B-B14F-4D97-AF65-F5344CB8AC3E}">
        <p14:creationId xmlns:p14="http://schemas.microsoft.com/office/powerpoint/2010/main" val="1998605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7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Grp="1" noChangeArrowheads="1"/>
          </p:cNvSpPr>
          <p:nvPr>
            <p:ph type="body" idx="1"/>
          </p:nvPr>
        </p:nvSpPr>
        <p:spPr>
          <a:xfrm>
            <a:off x="457200" y="1524000"/>
            <a:ext cx="8229600" cy="4830763"/>
          </a:xfrm>
        </p:spPr>
        <p:txBody>
          <a:bodyPr/>
          <a:lstStyle/>
          <a:p>
            <a:pPr eaLnBrk="1" hangingPunct="1">
              <a:lnSpc>
                <a:spcPct val="90000"/>
              </a:lnSpc>
              <a:buFontTx/>
              <a:buNone/>
              <a:defRPr/>
            </a:pPr>
            <a:r>
              <a:rPr lang="en-US" sz="2400" dirty="0" smtClean="0">
                <a:solidFill>
                  <a:srgbClr val="333399"/>
                </a:solidFill>
                <a:latin typeface="Arial Bold" charset="0"/>
                <a:cs typeface="+mn-cs"/>
              </a:rPr>
              <a:t>Tips for easy-to-understand materials</a:t>
            </a:r>
            <a:endParaRPr lang="en-US" sz="2400" dirty="0" smtClean="0">
              <a:solidFill>
                <a:srgbClr val="333399"/>
              </a:solidFill>
              <a:cs typeface="+mn-cs"/>
            </a:endParaRPr>
          </a:p>
          <a:p>
            <a:pPr lvl="1" eaLnBrk="1" hangingPunct="1">
              <a:lnSpc>
                <a:spcPct val="150000"/>
              </a:lnSpc>
              <a:buClr>
                <a:srgbClr val="FF0000"/>
              </a:buClr>
              <a:buFont typeface="Wingdings" panose="05000000000000000000" pitchFamily="2" charset="2"/>
              <a:buChar char="§"/>
              <a:defRPr/>
            </a:pPr>
            <a:r>
              <a:rPr lang="en-US" sz="2400" dirty="0" smtClean="0">
                <a:solidFill>
                  <a:srgbClr val="333399"/>
                </a:solidFill>
              </a:rPr>
              <a:t>Keep text short and simple   </a:t>
            </a:r>
          </a:p>
          <a:p>
            <a:pPr lvl="1" eaLnBrk="1" hangingPunct="1">
              <a:lnSpc>
                <a:spcPct val="150000"/>
              </a:lnSpc>
              <a:buClr>
                <a:srgbClr val="FF0000"/>
              </a:buClr>
              <a:buFont typeface="Wingdings" panose="05000000000000000000" pitchFamily="2" charset="2"/>
              <a:buChar char="§"/>
              <a:defRPr/>
            </a:pPr>
            <a:r>
              <a:rPr lang="en-US" sz="2400" dirty="0" smtClean="0">
                <a:solidFill>
                  <a:srgbClr val="333399"/>
                </a:solidFill>
              </a:rPr>
              <a:t>Limit medical jargon</a:t>
            </a:r>
          </a:p>
          <a:p>
            <a:pPr lvl="1" eaLnBrk="1" hangingPunct="1">
              <a:lnSpc>
                <a:spcPct val="150000"/>
              </a:lnSpc>
              <a:buClr>
                <a:srgbClr val="FF0000"/>
              </a:buClr>
              <a:buFont typeface="Wingdings" panose="05000000000000000000" pitchFamily="2" charset="2"/>
              <a:buChar char="§"/>
              <a:defRPr/>
            </a:pPr>
            <a:r>
              <a:rPr lang="en-US" sz="2400" dirty="0" smtClean="0">
                <a:solidFill>
                  <a:srgbClr val="333399"/>
                </a:solidFill>
              </a:rPr>
              <a:t>Use clear headings, bullets and lots of white space</a:t>
            </a:r>
          </a:p>
          <a:p>
            <a:pPr lvl="1" eaLnBrk="1" hangingPunct="1">
              <a:lnSpc>
                <a:spcPct val="150000"/>
              </a:lnSpc>
              <a:buClr>
                <a:srgbClr val="FF0000"/>
              </a:buClr>
              <a:buFont typeface="Wingdings" panose="05000000000000000000" pitchFamily="2" charset="2"/>
              <a:buChar char="§"/>
              <a:defRPr/>
            </a:pPr>
            <a:r>
              <a:rPr lang="en-US" sz="2400" dirty="0" smtClean="0">
                <a:solidFill>
                  <a:srgbClr val="333399"/>
                </a:solidFill>
              </a:rPr>
              <a:t>Use active voice</a:t>
            </a:r>
          </a:p>
          <a:p>
            <a:pPr lvl="1" eaLnBrk="1" hangingPunct="1">
              <a:lnSpc>
                <a:spcPct val="150000"/>
              </a:lnSpc>
              <a:buClr>
                <a:srgbClr val="FF0000"/>
              </a:buClr>
              <a:buFont typeface="Wingdings" panose="05000000000000000000" pitchFamily="2" charset="2"/>
              <a:buChar char="§"/>
              <a:defRPr/>
            </a:pPr>
            <a:r>
              <a:rPr lang="en-US" sz="2400" dirty="0" smtClean="0">
                <a:solidFill>
                  <a:srgbClr val="333399"/>
                </a:solidFill>
              </a:rPr>
              <a:t>Focus only on 1-3 key points</a:t>
            </a:r>
          </a:p>
          <a:p>
            <a:pPr lvl="1" eaLnBrk="1" hangingPunct="1">
              <a:lnSpc>
                <a:spcPct val="150000"/>
              </a:lnSpc>
              <a:buClr>
                <a:srgbClr val="FF0000"/>
              </a:buClr>
              <a:buFont typeface="Wingdings" panose="05000000000000000000" pitchFamily="2" charset="2"/>
              <a:buChar char="§"/>
              <a:defRPr/>
            </a:pPr>
            <a:r>
              <a:rPr lang="en-US" sz="2400" dirty="0" smtClean="0">
                <a:solidFill>
                  <a:srgbClr val="333399"/>
                </a:solidFill>
              </a:rPr>
              <a:t>Emphasize what the patient should do (actions) </a:t>
            </a:r>
          </a:p>
          <a:p>
            <a:pPr eaLnBrk="1" hangingPunct="1">
              <a:lnSpc>
                <a:spcPct val="90000"/>
              </a:lnSpc>
              <a:buFontTx/>
              <a:buNone/>
              <a:defRPr/>
            </a:pPr>
            <a:endParaRPr lang="en-US" sz="2800" dirty="0" smtClean="0">
              <a:cs typeface="+mn-cs"/>
            </a:endParaRPr>
          </a:p>
        </p:txBody>
      </p:sp>
      <p:sp>
        <p:nvSpPr>
          <p:cNvPr id="169986" name="Rectangle 2"/>
          <p:cNvSpPr>
            <a:spLocks noGrp="1" noChangeArrowheads="1"/>
          </p:cNvSpPr>
          <p:nvPr>
            <p:ph type="title"/>
          </p:nvPr>
        </p:nvSpPr>
        <p:spPr>
          <a:xfrm>
            <a:off x="381000" y="152400"/>
            <a:ext cx="8229600" cy="1143000"/>
          </a:xfrm>
          <a:noFill/>
        </p:spPr>
        <p:txBody>
          <a:bodyPr>
            <a:normAutofit fontScale="90000"/>
          </a:bodyPr>
          <a:lstStyle/>
          <a:p>
            <a:pPr eaLnBrk="1" hangingPunct="1">
              <a:defRPr/>
            </a:pPr>
            <a:r>
              <a:rPr lang="en-US" sz="4000" b="1" dirty="0" smtClean="0">
                <a:solidFill>
                  <a:srgbClr val="333399"/>
                </a:solidFill>
                <a:cs typeface="+mj-cs"/>
              </a:rPr>
              <a:t>6.  </a:t>
            </a:r>
            <a:r>
              <a:rPr lang="en-US" sz="3600" b="1" dirty="0" smtClean="0">
                <a:solidFill>
                  <a:srgbClr val="333399"/>
                </a:solidFill>
              </a:rPr>
              <a:t>Use patient-friendly forms and materials</a:t>
            </a:r>
          </a:p>
        </p:txBody>
      </p:sp>
      <p:sp>
        <p:nvSpPr>
          <p:cNvPr id="169989" name="Text Box 5"/>
          <p:cNvSpPr txBox="1">
            <a:spLocks noChangeArrowheads="1"/>
          </p:cNvSpPr>
          <p:nvPr/>
        </p:nvSpPr>
        <p:spPr bwMode="auto">
          <a:xfrm>
            <a:off x="7315200" y="52578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1800">
              <a:cs typeface="+mn-cs"/>
            </a:endParaRPr>
          </a:p>
        </p:txBody>
      </p:sp>
      <p:pic>
        <p:nvPicPr>
          <p:cNvPr id="7" name="Picture 6" descr="iStock_000045133878_XXXLar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1676400"/>
            <a:ext cx="2286000" cy="1524000"/>
          </a:xfrm>
          <a:prstGeom prst="rect">
            <a:avLst/>
          </a:prstGeom>
        </p:spPr>
      </p:pic>
      <p:sp>
        <p:nvSpPr>
          <p:cNvPr id="6" name="TextBox 5"/>
          <p:cNvSpPr txBox="1"/>
          <p:nvPr/>
        </p:nvSpPr>
        <p:spPr>
          <a:xfrm>
            <a:off x="7315200" y="6386899"/>
            <a:ext cx="1676400" cy="276999"/>
          </a:xfrm>
          <a:prstGeom prst="rect">
            <a:avLst/>
          </a:prstGeom>
          <a:noFill/>
        </p:spPr>
        <p:txBody>
          <a:bodyPr wrap="square" rtlCol="0">
            <a:spAutoFit/>
          </a:bodyPr>
          <a:lstStyle/>
          <a:p>
            <a:pPr algn="r"/>
            <a:r>
              <a:rPr lang="en-US" sz="1200" dirty="0" smtClean="0">
                <a:solidFill>
                  <a:schemeClr val="bg1">
                    <a:lumMod val="50000"/>
                  </a:schemeClr>
                </a:solidFill>
              </a:rPr>
              <a:t>© NCFH 2018</a:t>
            </a:r>
            <a:endParaRPr lang="en-US" sz="1200" dirty="0">
              <a:solidFill>
                <a:schemeClr val="bg1">
                  <a:lumMod val="50000"/>
                </a:schemeClr>
              </a:solidFill>
            </a:endParaRPr>
          </a:p>
        </p:txBody>
      </p:sp>
    </p:spTree>
    <p:extLst>
      <p:ext uri="{BB962C8B-B14F-4D97-AF65-F5344CB8AC3E}">
        <p14:creationId xmlns:p14="http://schemas.microsoft.com/office/powerpoint/2010/main" val="238989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quarter" idx="1"/>
          </p:nvPr>
        </p:nvSpPr>
        <p:spPr>
          <a:xfrm>
            <a:off x="304800" y="1905000"/>
            <a:ext cx="8080248" cy="4724400"/>
          </a:xfrm>
        </p:spPr>
        <p:txBody>
          <a:bodyPr>
            <a:normAutofit fontScale="77500" lnSpcReduction="20000"/>
          </a:bodyPr>
          <a:lstStyle/>
          <a:p>
            <a:pPr marL="457200" lvl="1" indent="-341313">
              <a:buClr>
                <a:srgbClr val="C00000"/>
              </a:buClr>
              <a:buSzPct val="100000"/>
              <a:buFont typeface="Wingdings" charset="2"/>
              <a:buChar char="§"/>
            </a:pPr>
            <a:r>
              <a:rPr lang="en-US" altLang="en-US" sz="3200" dirty="0">
                <a:solidFill>
                  <a:srgbClr val="333399"/>
                </a:solidFill>
              </a:rPr>
              <a:t>Connect with the individual and </a:t>
            </a:r>
            <a:r>
              <a:rPr lang="en-US" altLang="en-US" sz="3200" dirty="0" smtClean="0">
                <a:solidFill>
                  <a:srgbClr val="333399"/>
                </a:solidFill>
              </a:rPr>
              <a:t>family</a:t>
            </a:r>
            <a:endParaRPr lang="en-US" altLang="en-US" sz="3200" dirty="0">
              <a:solidFill>
                <a:srgbClr val="333399"/>
              </a:solidFill>
            </a:endParaRPr>
          </a:p>
          <a:p>
            <a:pPr marL="457200" lvl="1" indent="-341313">
              <a:buClr>
                <a:srgbClr val="C00000"/>
              </a:buClr>
              <a:buSzPct val="100000"/>
              <a:buFont typeface="Wingdings" charset="2"/>
              <a:buChar char="§"/>
            </a:pPr>
            <a:r>
              <a:rPr lang="en-US" altLang="en-US" sz="3200" dirty="0">
                <a:solidFill>
                  <a:srgbClr val="333399"/>
                </a:solidFill>
              </a:rPr>
              <a:t>Respond with respect and </a:t>
            </a:r>
            <a:r>
              <a:rPr lang="en-US" altLang="en-US" sz="3200" dirty="0" smtClean="0">
                <a:solidFill>
                  <a:srgbClr val="333399"/>
                </a:solidFill>
              </a:rPr>
              <a:t>empathy </a:t>
            </a:r>
            <a:endParaRPr lang="en-US" altLang="en-US" sz="3200" dirty="0">
              <a:solidFill>
                <a:srgbClr val="333399"/>
              </a:solidFill>
            </a:endParaRPr>
          </a:p>
          <a:p>
            <a:pPr marL="457200" lvl="1" indent="-341313">
              <a:buClr>
                <a:srgbClr val="C00000"/>
              </a:buClr>
              <a:buSzPct val="100000"/>
              <a:buFont typeface="Wingdings" charset="2"/>
              <a:buChar char="§"/>
            </a:pPr>
            <a:r>
              <a:rPr lang="en-US" altLang="en-US" sz="3200" dirty="0">
                <a:solidFill>
                  <a:srgbClr val="333399"/>
                </a:solidFill>
              </a:rPr>
              <a:t>Honor and respect </a:t>
            </a:r>
            <a:r>
              <a:rPr lang="en-US" altLang="en-US" sz="3200" dirty="0" smtClean="0">
                <a:solidFill>
                  <a:srgbClr val="333399"/>
                </a:solidFill>
              </a:rPr>
              <a:t>difference</a:t>
            </a:r>
            <a:endParaRPr lang="en-US" altLang="en-US" sz="3200" dirty="0">
              <a:solidFill>
                <a:srgbClr val="333399"/>
              </a:solidFill>
            </a:endParaRPr>
          </a:p>
          <a:p>
            <a:pPr marL="457200" lvl="1" indent="-341313">
              <a:buClr>
                <a:srgbClr val="C00000"/>
              </a:buClr>
              <a:buSzPct val="100000"/>
              <a:buFont typeface="Wingdings" charset="2"/>
              <a:buChar char="§"/>
            </a:pPr>
            <a:r>
              <a:rPr lang="en-US" altLang="en-US" sz="3200" dirty="0">
                <a:solidFill>
                  <a:srgbClr val="333399"/>
                </a:solidFill>
              </a:rPr>
              <a:t>Maintain a non-judgmental </a:t>
            </a:r>
            <a:r>
              <a:rPr lang="en-US" altLang="en-US" sz="3200" dirty="0" smtClean="0">
                <a:solidFill>
                  <a:srgbClr val="333399"/>
                </a:solidFill>
              </a:rPr>
              <a:t>attitude</a:t>
            </a:r>
            <a:endParaRPr lang="en-US" altLang="en-US" sz="3200" dirty="0">
              <a:solidFill>
                <a:srgbClr val="333399"/>
              </a:solidFill>
            </a:endParaRPr>
          </a:p>
          <a:p>
            <a:pPr marL="457200" lvl="1" indent="-341313">
              <a:buClr>
                <a:srgbClr val="C00000"/>
              </a:buClr>
              <a:buSzPct val="100000"/>
              <a:buFont typeface="Wingdings" charset="2"/>
              <a:buChar char="§"/>
            </a:pPr>
            <a:r>
              <a:rPr lang="en-US" altLang="en-US" sz="3200" dirty="0" smtClean="0">
                <a:solidFill>
                  <a:srgbClr val="333399"/>
                </a:solidFill>
              </a:rPr>
              <a:t>Make </a:t>
            </a:r>
            <a:r>
              <a:rPr lang="en-US" altLang="en-US" sz="3200" dirty="0">
                <a:solidFill>
                  <a:srgbClr val="333399"/>
                </a:solidFill>
              </a:rPr>
              <a:t>a point to learn about cultural differences and ask questions when in </a:t>
            </a:r>
            <a:r>
              <a:rPr lang="en-US" altLang="en-US" sz="3200" dirty="0" smtClean="0">
                <a:solidFill>
                  <a:srgbClr val="333399"/>
                </a:solidFill>
              </a:rPr>
              <a:t>doubt</a:t>
            </a:r>
            <a:endParaRPr lang="en-US" altLang="en-US" sz="2400" dirty="0"/>
          </a:p>
          <a:p>
            <a:pPr marL="457200" lvl="1" indent="-341313">
              <a:buClr>
                <a:srgbClr val="C00000"/>
              </a:buClr>
              <a:buSzPct val="100000"/>
              <a:buFont typeface="Wingdings" charset="2"/>
              <a:buChar char="§"/>
            </a:pPr>
            <a:r>
              <a:rPr lang="en-US" sz="3200" dirty="0" smtClean="0">
                <a:solidFill>
                  <a:srgbClr val="333399"/>
                </a:solidFill>
              </a:rPr>
              <a:t>Use </a:t>
            </a:r>
            <a:r>
              <a:rPr lang="en-US" sz="3200" dirty="0">
                <a:solidFill>
                  <a:srgbClr val="333399"/>
                </a:solidFill>
              </a:rPr>
              <a:t>interpreters or seek language assistance when </a:t>
            </a:r>
            <a:r>
              <a:rPr lang="en-US" sz="3200" dirty="0" smtClean="0">
                <a:solidFill>
                  <a:srgbClr val="333399"/>
                </a:solidFill>
              </a:rPr>
              <a:t>needed</a:t>
            </a:r>
          </a:p>
          <a:p>
            <a:pPr marL="457200" lvl="1" indent="-341313">
              <a:buClr>
                <a:srgbClr val="C00000"/>
              </a:buClr>
              <a:buSzPct val="100000"/>
              <a:buFont typeface="Wingdings" charset="2"/>
              <a:buChar char="§"/>
            </a:pPr>
            <a:r>
              <a:rPr lang="en-US" sz="3200" dirty="0" smtClean="0">
                <a:solidFill>
                  <a:srgbClr val="333399"/>
                </a:solidFill>
              </a:rPr>
              <a:t>Practice Respect in all you do</a:t>
            </a:r>
            <a:endParaRPr lang="en-US" sz="3200" dirty="0">
              <a:solidFill>
                <a:srgbClr val="333399"/>
              </a:solidFill>
            </a:endParaRPr>
          </a:p>
          <a:p>
            <a:pPr algn="ctr">
              <a:buNone/>
            </a:pPr>
            <a:endParaRPr lang="en-US" sz="3200" b="1" dirty="0" smtClean="0">
              <a:solidFill>
                <a:srgbClr val="C00000"/>
              </a:solidFill>
              <a:cs typeface="Tahoma" pitchFamily="34" charset="0"/>
            </a:endParaRPr>
          </a:p>
          <a:p>
            <a:pPr algn="ctr">
              <a:buNone/>
            </a:pPr>
            <a:r>
              <a:rPr lang="en-US" sz="3200" b="1" dirty="0" smtClean="0">
                <a:solidFill>
                  <a:srgbClr val="C00000"/>
                </a:solidFill>
                <a:cs typeface="Tahoma" pitchFamily="34" charset="0"/>
              </a:rPr>
              <a:t>Respect in practice = a commitment to </a:t>
            </a:r>
          </a:p>
          <a:p>
            <a:pPr algn="ctr">
              <a:buNone/>
            </a:pPr>
            <a:r>
              <a:rPr lang="en-US" sz="3200" b="1" dirty="0" smtClean="0">
                <a:solidFill>
                  <a:srgbClr val="C00000"/>
                </a:solidFill>
                <a:cs typeface="Tahoma" pitchFamily="34" charset="0"/>
              </a:rPr>
              <a:t>‘Pause and Look Again’</a:t>
            </a:r>
            <a:endParaRPr lang="en-US" sz="3200" b="1" dirty="0">
              <a:solidFill>
                <a:srgbClr val="C00000"/>
              </a:solidFill>
              <a:cs typeface="Tahoma" pitchFamily="34" charset="0"/>
            </a:endParaRPr>
          </a:p>
        </p:txBody>
      </p:sp>
      <p:sp>
        <p:nvSpPr>
          <p:cNvPr id="2" name="Title 1"/>
          <p:cNvSpPr>
            <a:spLocks noGrp="1"/>
          </p:cNvSpPr>
          <p:nvPr>
            <p:ph type="ctrTitle" idx="4294967295"/>
          </p:nvPr>
        </p:nvSpPr>
        <p:spPr>
          <a:xfrm>
            <a:off x="533400" y="152400"/>
            <a:ext cx="8534400" cy="1066800"/>
          </a:xfrm>
        </p:spPr>
        <p:txBody>
          <a:bodyPr>
            <a:noAutofit/>
          </a:bodyPr>
          <a:lstStyle/>
          <a:p>
            <a:r>
              <a:rPr lang="en-US" sz="3600" b="1" dirty="0" smtClean="0">
                <a:solidFill>
                  <a:srgbClr val="333399"/>
                </a:solidFill>
              </a:rPr>
              <a:t>7.  Be Aware of Cultural Diversity </a:t>
            </a:r>
            <a:endParaRPr lang="en-US" sz="3600" b="1" dirty="0">
              <a:solidFill>
                <a:srgbClr val="333399"/>
              </a:solidFill>
            </a:endParaRPr>
          </a:p>
        </p:txBody>
      </p:sp>
      <p:sp>
        <p:nvSpPr>
          <p:cNvPr id="5" name="TextBox 4"/>
          <p:cNvSpPr txBox="1"/>
          <p:nvPr/>
        </p:nvSpPr>
        <p:spPr>
          <a:xfrm>
            <a:off x="7105651" y="6386900"/>
            <a:ext cx="1676400" cy="276999"/>
          </a:xfrm>
          <a:prstGeom prst="rect">
            <a:avLst/>
          </a:prstGeom>
          <a:noFill/>
        </p:spPr>
        <p:txBody>
          <a:bodyPr wrap="square" rtlCol="0">
            <a:spAutoFit/>
          </a:bodyPr>
          <a:lstStyle/>
          <a:p>
            <a:pPr algn="r"/>
            <a:r>
              <a:rPr lang="en-US" sz="1200" dirty="0" smtClean="0">
                <a:solidFill>
                  <a:schemeClr val="bg1">
                    <a:lumMod val="50000"/>
                  </a:schemeClr>
                </a:solidFill>
              </a:rPr>
              <a:t>© NCFH 2018</a:t>
            </a:r>
            <a:endParaRPr lang="en-US" sz="1200" dirty="0">
              <a:solidFill>
                <a:schemeClr val="bg1">
                  <a:lumMod val="50000"/>
                </a:schemeClr>
              </a:solidFill>
            </a:endParaRPr>
          </a:p>
        </p:txBody>
      </p:sp>
      <p:pic>
        <p:nvPicPr>
          <p:cNvPr id="6" name="Picture 5"/>
          <p:cNvPicPr>
            <a:picLocks noChangeAspect="1" noChangeArrowheads="1"/>
          </p:cNvPicPr>
          <p:nvPr/>
        </p:nvPicPr>
        <p:blipFill>
          <a:blip r:embed="rId3" cstate="print"/>
          <a:srcRect/>
          <a:stretch>
            <a:fillRect/>
          </a:stretch>
        </p:blipFill>
        <p:spPr bwMode="auto">
          <a:xfrm>
            <a:off x="5943600" y="914400"/>
            <a:ext cx="2514600" cy="2514599"/>
          </a:xfrm>
          <a:prstGeom prst="ellipse">
            <a:avLst/>
          </a:prstGeom>
          <a:ln>
            <a:noFill/>
          </a:ln>
          <a:effectLst>
            <a:softEdge rad="112500"/>
          </a:effectLst>
        </p:spPr>
      </p:pic>
    </p:spTree>
    <p:extLst>
      <p:ext uri="{BB962C8B-B14F-4D97-AF65-F5344CB8AC3E}">
        <p14:creationId xmlns:p14="http://schemas.microsoft.com/office/powerpoint/2010/main" val="40743765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quarter" idx="1"/>
          </p:nvPr>
        </p:nvSpPr>
        <p:spPr>
          <a:xfrm>
            <a:off x="609600" y="1600200"/>
            <a:ext cx="7927848" cy="5105400"/>
          </a:xfrm>
        </p:spPr>
        <p:txBody>
          <a:bodyPr>
            <a:normAutofit/>
          </a:bodyPr>
          <a:lstStyle/>
          <a:p>
            <a:pPr>
              <a:buClr>
                <a:srgbClr val="A50021"/>
              </a:buClr>
              <a:buSzPct val="90000"/>
              <a:buFont typeface="Wingdings" charset="2"/>
              <a:buChar char="§"/>
            </a:pPr>
            <a:endParaRPr lang="en-US" sz="2800" dirty="0" smtClean="0">
              <a:solidFill>
                <a:srgbClr val="333399"/>
              </a:solidFill>
            </a:endParaRPr>
          </a:p>
          <a:p>
            <a:pPr marL="0" indent="0">
              <a:buClr>
                <a:srgbClr val="A50021"/>
              </a:buClr>
              <a:buSzPct val="90000"/>
              <a:buNone/>
            </a:pPr>
            <a:endParaRPr lang="en-US" sz="2800" dirty="0">
              <a:solidFill>
                <a:srgbClr val="333399"/>
              </a:solidFill>
            </a:endParaRPr>
          </a:p>
          <a:p>
            <a:pPr>
              <a:buClr>
                <a:srgbClr val="A50021"/>
              </a:buClr>
              <a:buSzPct val="90000"/>
              <a:buFont typeface="Wingdings" charset="2"/>
              <a:buChar char="§"/>
            </a:pPr>
            <a:endParaRPr lang="en-US" sz="2800" dirty="0" smtClean="0">
              <a:solidFill>
                <a:srgbClr val="333399"/>
              </a:solidFill>
            </a:endParaRPr>
          </a:p>
          <a:p>
            <a:pPr>
              <a:buClr>
                <a:srgbClr val="A50021"/>
              </a:buClr>
              <a:buSzPct val="90000"/>
              <a:buFont typeface="Wingdings" charset="2"/>
              <a:buChar char="§"/>
            </a:pPr>
            <a:r>
              <a:rPr lang="en-US" sz="2800" dirty="0" smtClean="0">
                <a:solidFill>
                  <a:srgbClr val="333399"/>
                </a:solidFill>
              </a:rPr>
              <a:t>In every step, educate patients along the way</a:t>
            </a:r>
          </a:p>
          <a:p>
            <a:pPr>
              <a:buClr>
                <a:srgbClr val="A50021"/>
              </a:buClr>
              <a:buSzPct val="90000"/>
              <a:buFont typeface="Wingdings" charset="2"/>
              <a:buChar char="§"/>
            </a:pPr>
            <a:r>
              <a:rPr lang="en-US" sz="2800" dirty="0" smtClean="0">
                <a:solidFill>
                  <a:srgbClr val="333399"/>
                </a:solidFill>
              </a:rPr>
              <a:t>Learn from patient experiences</a:t>
            </a:r>
          </a:p>
          <a:p>
            <a:pPr>
              <a:buClr>
                <a:srgbClr val="A50021"/>
              </a:buClr>
              <a:buSzPct val="90000"/>
              <a:buFont typeface="Wingdings" charset="2"/>
              <a:buChar char="§"/>
            </a:pPr>
            <a:r>
              <a:rPr lang="en-US" altLang="en-US" sz="2800" dirty="0" smtClean="0">
                <a:solidFill>
                  <a:srgbClr val="333399"/>
                </a:solidFill>
              </a:rPr>
              <a:t>Be </a:t>
            </a:r>
            <a:r>
              <a:rPr lang="en-US" altLang="en-US" sz="2800" dirty="0">
                <a:solidFill>
                  <a:srgbClr val="333399"/>
                </a:solidFill>
              </a:rPr>
              <a:t>knowledgeable of services and resources for your </a:t>
            </a:r>
            <a:r>
              <a:rPr lang="en-US" altLang="en-US" sz="2800" dirty="0" smtClean="0">
                <a:solidFill>
                  <a:srgbClr val="333399"/>
                </a:solidFill>
              </a:rPr>
              <a:t>patients.</a:t>
            </a:r>
          </a:p>
          <a:p>
            <a:pPr>
              <a:buClr>
                <a:srgbClr val="A50021"/>
              </a:buClr>
              <a:buSzPct val="90000"/>
              <a:buFont typeface="Wingdings" charset="2"/>
              <a:buChar char="§"/>
            </a:pPr>
            <a:r>
              <a:rPr lang="en-US" sz="2800" dirty="0" smtClean="0">
                <a:solidFill>
                  <a:srgbClr val="333399"/>
                </a:solidFill>
              </a:rPr>
              <a:t>Empower </a:t>
            </a:r>
            <a:r>
              <a:rPr lang="en-US" sz="2800" dirty="0">
                <a:solidFill>
                  <a:srgbClr val="333399"/>
                </a:solidFill>
              </a:rPr>
              <a:t>the individual and family to navigate the health center, understand information provided to </a:t>
            </a:r>
            <a:r>
              <a:rPr lang="en-US" sz="2800" dirty="0" smtClean="0">
                <a:solidFill>
                  <a:srgbClr val="333399"/>
                </a:solidFill>
              </a:rPr>
              <a:t>them </a:t>
            </a:r>
            <a:r>
              <a:rPr lang="en-US" sz="2800" dirty="0">
                <a:solidFill>
                  <a:srgbClr val="333399"/>
                </a:solidFill>
              </a:rPr>
              <a:t>and follow the treatment goals and plan</a:t>
            </a:r>
          </a:p>
          <a:p>
            <a:pPr marL="457200" lvl="1" indent="-457200">
              <a:spcBef>
                <a:spcPts val="700"/>
              </a:spcBef>
              <a:buClr>
                <a:srgbClr val="A50021"/>
              </a:buClr>
              <a:buSzPct val="100000"/>
              <a:buFont typeface="Wingdings" pitchFamily="2" charset="2"/>
              <a:buChar char="Ø"/>
            </a:pPr>
            <a:endParaRPr lang="en-US" altLang="en-US" sz="3200" dirty="0">
              <a:solidFill>
                <a:srgbClr val="333399"/>
              </a:solidFill>
            </a:endParaRPr>
          </a:p>
          <a:p>
            <a:pPr marL="457200" indent="-457200">
              <a:buClr>
                <a:srgbClr val="A50021"/>
              </a:buClr>
              <a:buSzPct val="100000"/>
              <a:buFont typeface="Wingdings" pitchFamily="2" charset="2"/>
              <a:buChar char="Ø"/>
            </a:pPr>
            <a:endParaRPr lang="en-US" dirty="0">
              <a:solidFill>
                <a:srgbClr val="333399"/>
              </a:solidFill>
            </a:endParaRPr>
          </a:p>
          <a:p>
            <a:pPr marL="320040" lvl="1" indent="0">
              <a:buClr>
                <a:srgbClr val="A50021"/>
              </a:buClr>
              <a:buSzPct val="100000"/>
              <a:buNone/>
            </a:pPr>
            <a:endParaRPr lang="en-US" dirty="0" smtClean="0">
              <a:solidFill>
                <a:srgbClr val="333399"/>
              </a:solidFill>
            </a:endParaRPr>
          </a:p>
        </p:txBody>
      </p:sp>
      <p:sp>
        <p:nvSpPr>
          <p:cNvPr id="2" name="Title 1"/>
          <p:cNvSpPr>
            <a:spLocks noGrp="1"/>
          </p:cNvSpPr>
          <p:nvPr>
            <p:ph type="ctrTitle" idx="4294967295"/>
          </p:nvPr>
        </p:nvSpPr>
        <p:spPr>
          <a:xfrm>
            <a:off x="533400" y="38100"/>
            <a:ext cx="8610600" cy="1066800"/>
          </a:xfrm>
        </p:spPr>
        <p:txBody>
          <a:bodyPr>
            <a:noAutofit/>
          </a:bodyPr>
          <a:lstStyle/>
          <a:p>
            <a:r>
              <a:rPr lang="en-US" sz="3600" b="1" dirty="0" smtClean="0">
                <a:solidFill>
                  <a:srgbClr val="333399"/>
                </a:solidFill>
              </a:rPr>
              <a:t>8. Empower, Involve &amp; Educate Patients</a:t>
            </a:r>
            <a:endParaRPr lang="en-US" sz="3600" b="1" dirty="0">
              <a:solidFill>
                <a:srgbClr val="333399"/>
              </a:solidFill>
            </a:endParaRPr>
          </a:p>
        </p:txBody>
      </p:sp>
      <p:sp>
        <p:nvSpPr>
          <p:cNvPr id="5" name="TextBox 4"/>
          <p:cNvSpPr txBox="1"/>
          <p:nvPr/>
        </p:nvSpPr>
        <p:spPr>
          <a:xfrm>
            <a:off x="7105651" y="6386900"/>
            <a:ext cx="1676400" cy="276999"/>
          </a:xfrm>
          <a:prstGeom prst="rect">
            <a:avLst/>
          </a:prstGeom>
          <a:noFill/>
        </p:spPr>
        <p:txBody>
          <a:bodyPr wrap="square" rtlCol="0">
            <a:spAutoFit/>
          </a:bodyPr>
          <a:lstStyle/>
          <a:p>
            <a:pPr algn="r"/>
            <a:r>
              <a:rPr lang="en-US" sz="1200" dirty="0" smtClean="0">
                <a:solidFill>
                  <a:schemeClr val="bg1">
                    <a:lumMod val="50000"/>
                  </a:schemeClr>
                </a:solidFill>
              </a:rPr>
              <a:t>© NCFH 2018</a:t>
            </a:r>
            <a:endParaRPr lang="en-US" sz="1200" dirty="0">
              <a:solidFill>
                <a:schemeClr val="bg1">
                  <a:lumMod val="50000"/>
                </a:schemeClr>
              </a:solidFill>
            </a:endParaRPr>
          </a:p>
        </p:txBody>
      </p:sp>
      <p:pic>
        <p:nvPicPr>
          <p:cNvPr id="7171" name="Picture 3" descr="Y:\Shared Items\Photo Repository\Training and Consultation Photos\Outreach\iStock_000032774976_Doub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1219200"/>
            <a:ext cx="2895600" cy="193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786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quarter" idx="1"/>
          </p:nvPr>
        </p:nvSpPr>
        <p:spPr>
          <a:xfrm>
            <a:off x="533400" y="1600200"/>
            <a:ext cx="8004048" cy="5105400"/>
          </a:xfrm>
        </p:spPr>
        <p:txBody>
          <a:bodyPr>
            <a:normAutofit/>
          </a:bodyPr>
          <a:lstStyle/>
          <a:p>
            <a:pPr>
              <a:buClr>
                <a:srgbClr val="A50021"/>
              </a:buClr>
              <a:buSzPct val="90000"/>
              <a:buFont typeface="Wingdings" charset="2"/>
              <a:buChar char="§"/>
            </a:pPr>
            <a:r>
              <a:rPr lang="en-US" sz="2800" dirty="0">
                <a:solidFill>
                  <a:srgbClr val="333399"/>
                </a:solidFill>
              </a:rPr>
              <a:t>Create a plan</a:t>
            </a:r>
          </a:p>
          <a:p>
            <a:pPr>
              <a:buClr>
                <a:srgbClr val="A50021"/>
              </a:buClr>
              <a:buSzPct val="90000"/>
              <a:buFont typeface="Wingdings" charset="2"/>
              <a:buChar char="§"/>
            </a:pPr>
            <a:r>
              <a:rPr lang="en-US" sz="2800" dirty="0" smtClean="0">
                <a:solidFill>
                  <a:srgbClr val="333399"/>
                </a:solidFill>
              </a:rPr>
              <a:t>Understand your community</a:t>
            </a:r>
          </a:p>
          <a:p>
            <a:pPr>
              <a:buClr>
                <a:srgbClr val="A50021"/>
              </a:buClr>
              <a:buSzPct val="90000"/>
              <a:buFont typeface="Wingdings" charset="2"/>
              <a:buChar char="§"/>
            </a:pPr>
            <a:r>
              <a:rPr lang="en-US" sz="2800" dirty="0" smtClean="0">
                <a:solidFill>
                  <a:srgbClr val="333399"/>
                </a:solidFill>
              </a:rPr>
              <a:t>Identify new populations/areas to be served</a:t>
            </a:r>
          </a:p>
          <a:p>
            <a:pPr>
              <a:buClr>
                <a:srgbClr val="A50021"/>
              </a:buClr>
              <a:buSzPct val="90000"/>
              <a:buFont typeface="Wingdings" charset="2"/>
              <a:buChar char="§"/>
            </a:pPr>
            <a:r>
              <a:rPr lang="en-US" sz="2800" dirty="0" smtClean="0">
                <a:solidFill>
                  <a:srgbClr val="333399"/>
                </a:solidFill>
              </a:rPr>
              <a:t>Identify key partners- traditional and non-traditional</a:t>
            </a:r>
          </a:p>
          <a:p>
            <a:pPr>
              <a:buClr>
                <a:srgbClr val="A50021"/>
              </a:buClr>
              <a:buSzPct val="90000"/>
              <a:buFont typeface="Wingdings" charset="2"/>
              <a:buChar char="§"/>
            </a:pPr>
            <a:r>
              <a:rPr lang="en-US" sz="2800" dirty="0" smtClean="0">
                <a:solidFill>
                  <a:srgbClr val="333399"/>
                </a:solidFill>
              </a:rPr>
              <a:t>Have the right materials regarding health center services</a:t>
            </a:r>
          </a:p>
          <a:p>
            <a:pPr>
              <a:buClr>
                <a:srgbClr val="A50021"/>
              </a:buClr>
              <a:buSzPct val="90000"/>
              <a:buFont typeface="Wingdings" charset="2"/>
              <a:buChar char="§"/>
            </a:pPr>
            <a:r>
              <a:rPr lang="en-US" sz="2800" dirty="0" smtClean="0">
                <a:solidFill>
                  <a:srgbClr val="333399"/>
                </a:solidFill>
              </a:rPr>
              <a:t>Include Ag Worker screening questions</a:t>
            </a:r>
          </a:p>
          <a:p>
            <a:pPr>
              <a:buClr>
                <a:srgbClr val="A50021"/>
              </a:buClr>
              <a:buSzPct val="90000"/>
              <a:buFont typeface="Wingdings" charset="2"/>
              <a:buChar char="§"/>
            </a:pPr>
            <a:r>
              <a:rPr lang="en-US" sz="2800" dirty="0" smtClean="0">
                <a:solidFill>
                  <a:srgbClr val="333399"/>
                </a:solidFill>
              </a:rPr>
              <a:t>Share benefits of accessing care at the health center</a:t>
            </a:r>
          </a:p>
          <a:p>
            <a:pPr marL="457200" lvl="1" indent="-457200">
              <a:spcBef>
                <a:spcPts val="700"/>
              </a:spcBef>
              <a:buClr>
                <a:srgbClr val="A50021"/>
              </a:buClr>
              <a:buSzPct val="100000"/>
              <a:buFont typeface="Wingdings" pitchFamily="2" charset="2"/>
              <a:buChar char="Ø"/>
            </a:pPr>
            <a:endParaRPr lang="en-US" altLang="en-US" sz="3200" dirty="0">
              <a:solidFill>
                <a:srgbClr val="333399"/>
              </a:solidFill>
            </a:endParaRPr>
          </a:p>
          <a:p>
            <a:pPr marL="457200" indent="-457200">
              <a:buClr>
                <a:srgbClr val="A50021"/>
              </a:buClr>
              <a:buSzPct val="100000"/>
              <a:buFont typeface="Wingdings" pitchFamily="2" charset="2"/>
              <a:buChar char="Ø"/>
            </a:pPr>
            <a:endParaRPr lang="en-US" dirty="0">
              <a:solidFill>
                <a:srgbClr val="333399"/>
              </a:solidFill>
            </a:endParaRPr>
          </a:p>
          <a:p>
            <a:pPr marL="320040" lvl="1" indent="0">
              <a:buClr>
                <a:srgbClr val="A50021"/>
              </a:buClr>
              <a:buSzPct val="100000"/>
              <a:buNone/>
            </a:pPr>
            <a:endParaRPr lang="en-US" dirty="0" smtClean="0">
              <a:solidFill>
                <a:srgbClr val="333399"/>
              </a:solidFill>
            </a:endParaRPr>
          </a:p>
        </p:txBody>
      </p:sp>
      <p:sp>
        <p:nvSpPr>
          <p:cNvPr id="2" name="Title 1"/>
          <p:cNvSpPr>
            <a:spLocks noGrp="1"/>
          </p:cNvSpPr>
          <p:nvPr>
            <p:ph type="ctrTitle" idx="4294967295"/>
          </p:nvPr>
        </p:nvSpPr>
        <p:spPr>
          <a:xfrm>
            <a:off x="533400" y="38100"/>
            <a:ext cx="8610600" cy="1066800"/>
          </a:xfrm>
        </p:spPr>
        <p:txBody>
          <a:bodyPr>
            <a:noAutofit/>
          </a:bodyPr>
          <a:lstStyle/>
          <a:p>
            <a:r>
              <a:rPr lang="en-US" sz="3600" b="1" dirty="0" smtClean="0">
                <a:solidFill>
                  <a:srgbClr val="333399"/>
                </a:solidFill>
              </a:rPr>
              <a:t>Tips </a:t>
            </a:r>
            <a:r>
              <a:rPr lang="en-US" sz="3600" b="1" smtClean="0">
                <a:solidFill>
                  <a:srgbClr val="333399"/>
                </a:solidFill>
              </a:rPr>
              <a:t>&amp; Strategies</a:t>
            </a:r>
            <a:endParaRPr lang="en-US" sz="3600" b="1" dirty="0">
              <a:solidFill>
                <a:srgbClr val="333399"/>
              </a:solidFill>
            </a:endParaRPr>
          </a:p>
        </p:txBody>
      </p:sp>
      <p:sp>
        <p:nvSpPr>
          <p:cNvPr id="5" name="TextBox 4"/>
          <p:cNvSpPr txBox="1"/>
          <p:nvPr/>
        </p:nvSpPr>
        <p:spPr>
          <a:xfrm>
            <a:off x="7105651" y="6386900"/>
            <a:ext cx="1676400" cy="276999"/>
          </a:xfrm>
          <a:prstGeom prst="rect">
            <a:avLst/>
          </a:prstGeom>
          <a:noFill/>
        </p:spPr>
        <p:txBody>
          <a:bodyPr wrap="square" rtlCol="0">
            <a:spAutoFit/>
          </a:bodyPr>
          <a:lstStyle/>
          <a:p>
            <a:pPr algn="r"/>
            <a:r>
              <a:rPr lang="en-US" sz="1200" dirty="0" smtClean="0">
                <a:solidFill>
                  <a:schemeClr val="bg1">
                    <a:lumMod val="50000"/>
                  </a:schemeClr>
                </a:solidFill>
              </a:rPr>
              <a:t>© NCFH 2018</a:t>
            </a:r>
            <a:endParaRPr lang="en-US" sz="1200" dirty="0">
              <a:solidFill>
                <a:schemeClr val="bg1">
                  <a:lumMod val="50000"/>
                </a:schemeClr>
              </a:solidFill>
            </a:endParaRPr>
          </a:p>
        </p:txBody>
      </p:sp>
    </p:spTree>
    <p:extLst>
      <p:ext uri="{BB962C8B-B14F-4D97-AF65-F5344CB8AC3E}">
        <p14:creationId xmlns:p14="http://schemas.microsoft.com/office/powerpoint/2010/main" val="55963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5897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n-US" altLang="en-US" sz="4000" b="1" dirty="0" smtClean="0">
                <a:solidFill>
                  <a:srgbClr val="333399"/>
                </a:solidFill>
              </a:rPr>
              <a:t>Learning Objectives</a:t>
            </a:r>
            <a:endParaRPr lang="en-US" sz="4000" b="1" dirty="0" smtClean="0">
              <a:solidFill>
                <a:srgbClr val="333399"/>
              </a:solidFill>
            </a:endParaRPr>
          </a:p>
        </p:txBody>
      </p:sp>
      <p:sp>
        <p:nvSpPr>
          <p:cNvPr id="4099" name="Rectangle 3"/>
          <p:cNvSpPr>
            <a:spLocks noGrp="1" noChangeArrowheads="1"/>
          </p:cNvSpPr>
          <p:nvPr>
            <p:ph type="body" sz="half" idx="1"/>
          </p:nvPr>
        </p:nvSpPr>
        <p:spPr bwMode="auto">
          <a:xfrm>
            <a:off x="304800" y="1600199"/>
            <a:ext cx="8534400" cy="52578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nSpc>
                <a:spcPct val="90000"/>
              </a:lnSpc>
              <a:spcBef>
                <a:spcPct val="100000"/>
              </a:spcBef>
              <a:buClr>
                <a:srgbClr val="A50021"/>
              </a:buClr>
              <a:buSzPct val="100000"/>
              <a:buFont typeface="Wingdings" charset="2"/>
              <a:buChar char="§"/>
            </a:pPr>
            <a:r>
              <a:rPr lang="en-US" sz="2400" dirty="0" smtClean="0">
                <a:solidFill>
                  <a:srgbClr val="333399"/>
                </a:solidFill>
              </a:rPr>
              <a:t>Understand the importance of improving the patient registration process through effective communications.</a:t>
            </a:r>
          </a:p>
          <a:p>
            <a:pPr>
              <a:lnSpc>
                <a:spcPct val="90000"/>
              </a:lnSpc>
              <a:spcBef>
                <a:spcPct val="100000"/>
              </a:spcBef>
              <a:buClr>
                <a:srgbClr val="A50021"/>
              </a:buClr>
              <a:buSzPct val="100000"/>
              <a:buFont typeface="Wingdings" charset="2"/>
              <a:buChar char="§"/>
            </a:pPr>
            <a:r>
              <a:rPr lang="en-US" sz="2400" dirty="0">
                <a:solidFill>
                  <a:srgbClr val="333399"/>
                </a:solidFill>
              </a:rPr>
              <a:t>Gain an understanding of various strategies to improve </a:t>
            </a:r>
            <a:r>
              <a:rPr lang="en-US" sz="2400" dirty="0" smtClean="0">
                <a:solidFill>
                  <a:srgbClr val="333399"/>
                </a:solidFill>
              </a:rPr>
              <a:t>communications.</a:t>
            </a:r>
          </a:p>
          <a:p>
            <a:pPr>
              <a:lnSpc>
                <a:spcPct val="90000"/>
              </a:lnSpc>
              <a:spcBef>
                <a:spcPct val="100000"/>
              </a:spcBef>
              <a:buClr>
                <a:srgbClr val="A50021"/>
              </a:buClr>
              <a:buSzPct val="100000"/>
              <a:buFont typeface="Wingdings" charset="2"/>
              <a:buChar char="§"/>
            </a:pPr>
            <a:r>
              <a:rPr lang="en-US" sz="2400" dirty="0" smtClean="0">
                <a:solidFill>
                  <a:srgbClr val="333399"/>
                </a:solidFill>
              </a:rPr>
              <a:t>Increase knowledge in assessing patients’ communications needs</a:t>
            </a:r>
          </a:p>
          <a:p>
            <a:pPr>
              <a:lnSpc>
                <a:spcPct val="90000"/>
              </a:lnSpc>
              <a:spcBef>
                <a:spcPct val="100000"/>
              </a:spcBef>
              <a:buClr>
                <a:srgbClr val="A50021"/>
              </a:buClr>
              <a:buSzPct val="100000"/>
              <a:buFont typeface="Wingdings" charset="2"/>
              <a:buChar char="§"/>
            </a:pPr>
            <a:r>
              <a:rPr lang="en-US" sz="2400" dirty="0" smtClean="0">
                <a:solidFill>
                  <a:srgbClr val="333399"/>
                </a:solidFill>
              </a:rPr>
              <a:t>Improve </a:t>
            </a:r>
            <a:r>
              <a:rPr lang="en-US" sz="2400" dirty="0">
                <a:solidFill>
                  <a:srgbClr val="333399"/>
                </a:solidFill>
              </a:rPr>
              <a:t>methods of verbal and written </a:t>
            </a:r>
            <a:r>
              <a:rPr lang="en-US" sz="2400" dirty="0" smtClean="0">
                <a:solidFill>
                  <a:srgbClr val="333399"/>
                </a:solidFill>
              </a:rPr>
              <a:t>communication</a:t>
            </a:r>
          </a:p>
          <a:p>
            <a:pPr>
              <a:lnSpc>
                <a:spcPct val="90000"/>
              </a:lnSpc>
              <a:spcBef>
                <a:spcPct val="100000"/>
              </a:spcBef>
              <a:buClr>
                <a:srgbClr val="A50021"/>
              </a:buClr>
              <a:buSzPct val="100000"/>
              <a:buFont typeface="Wingdings" charset="2"/>
              <a:buChar char="§"/>
            </a:pPr>
            <a:r>
              <a:rPr lang="en-US" sz="2400" dirty="0">
                <a:solidFill>
                  <a:srgbClr val="333399"/>
                </a:solidFill>
              </a:rPr>
              <a:t>Understand the importance of </a:t>
            </a:r>
            <a:r>
              <a:rPr lang="en-US" sz="2400" dirty="0" smtClean="0">
                <a:solidFill>
                  <a:srgbClr val="333399"/>
                </a:solidFill>
              </a:rPr>
              <a:t>cultural competency, communication skills and customer service. </a:t>
            </a:r>
            <a:endParaRPr lang="en-US" sz="1400" dirty="0" smtClean="0"/>
          </a:p>
          <a:p>
            <a:pPr>
              <a:lnSpc>
                <a:spcPct val="90000"/>
              </a:lnSpc>
              <a:spcBef>
                <a:spcPct val="70000"/>
              </a:spcBef>
              <a:buClr>
                <a:srgbClr val="FFC000"/>
              </a:buClr>
              <a:buSzPct val="100000"/>
              <a:buFont typeface="Wingdings" pitchFamily="2" charset="2"/>
              <a:buChar char="§"/>
            </a:pPr>
            <a:endParaRPr lang="en-US" sz="1400" dirty="0" smtClean="0">
              <a:solidFill>
                <a:srgbClr val="003399"/>
              </a:solidFill>
            </a:endParaRPr>
          </a:p>
        </p:txBody>
      </p:sp>
      <p:sp>
        <p:nvSpPr>
          <p:cNvPr id="5" name="Footer Placeholder 2"/>
          <p:cNvSpPr txBox="1">
            <a:spLocks/>
          </p:cNvSpPr>
          <p:nvPr/>
        </p:nvSpPr>
        <p:spPr>
          <a:xfrm>
            <a:off x="7467600" y="6456034"/>
            <a:ext cx="1524000" cy="373063"/>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lgn="r">
              <a:defRPr/>
            </a:pPr>
            <a:r>
              <a:rPr lang="en-US" sz="1400" dirty="0" smtClean="0">
                <a:solidFill>
                  <a:srgbClr val="676A55"/>
                </a:solidFill>
              </a:rPr>
              <a:t>© NCFH 2018</a:t>
            </a:r>
            <a:endParaRPr lang="en-US" sz="1400" dirty="0">
              <a:solidFill>
                <a:srgbClr val="676A55"/>
              </a:solidFill>
            </a:endParaRPr>
          </a:p>
        </p:txBody>
      </p:sp>
    </p:spTree>
    <p:extLst>
      <p:ext uri="{BB962C8B-B14F-4D97-AF65-F5344CB8AC3E}">
        <p14:creationId xmlns:p14="http://schemas.microsoft.com/office/powerpoint/2010/main" val="2880240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533400" y="381000"/>
            <a:ext cx="8077200" cy="850900"/>
          </a:xfrm>
        </p:spPr>
        <p:txBody>
          <a:bodyPr anchor="t">
            <a:noAutofit/>
          </a:bodyPr>
          <a:lstStyle/>
          <a:p>
            <a:pPr eaLnBrk="1" hangingPunct="1"/>
            <a:r>
              <a:rPr lang="en-US" sz="3600" b="1" dirty="0" smtClean="0">
                <a:solidFill>
                  <a:srgbClr val="333399"/>
                </a:solidFill>
              </a:rPr>
              <a:t>Outline</a:t>
            </a:r>
          </a:p>
        </p:txBody>
      </p:sp>
      <p:sp>
        <p:nvSpPr>
          <p:cNvPr id="13315" name="Rectangle 1027"/>
          <p:cNvSpPr>
            <a:spLocks noGrp="1" noChangeArrowheads="1"/>
          </p:cNvSpPr>
          <p:nvPr>
            <p:ph type="body" sz="half" idx="1"/>
          </p:nvPr>
        </p:nvSpPr>
        <p:spPr bwMode="auto">
          <a:xfrm>
            <a:off x="533400" y="1828800"/>
            <a:ext cx="8229600"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pPr marL="0" indent="0" eaLnBrk="1" hangingPunct="1">
              <a:lnSpc>
                <a:spcPct val="90000"/>
              </a:lnSpc>
              <a:buClr>
                <a:srgbClr val="A50021"/>
              </a:buClr>
              <a:buSzPct val="100000"/>
              <a:buNone/>
            </a:pPr>
            <a:r>
              <a:rPr lang="en-US" sz="3200" dirty="0" smtClean="0">
                <a:solidFill>
                  <a:srgbClr val="333399"/>
                </a:solidFill>
              </a:rPr>
              <a:t>This lesson includes the following:</a:t>
            </a:r>
          </a:p>
          <a:p>
            <a:pPr marL="0" indent="0" eaLnBrk="1" hangingPunct="1">
              <a:lnSpc>
                <a:spcPct val="90000"/>
              </a:lnSpc>
              <a:buClr>
                <a:srgbClr val="A50021"/>
              </a:buClr>
              <a:buSzPct val="100000"/>
              <a:buNone/>
            </a:pPr>
            <a:endParaRPr lang="en-US" sz="3200" dirty="0" smtClean="0">
              <a:solidFill>
                <a:srgbClr val="333399"/>
              </a:solidFill>
            </a:endParaRPr>
          </a:p>
          <a:p>
            <a:pPr eaLnBrk="1" hangingPunct="1">
              <a:lnSpc>
                <a:spcPct val="90000"/>
              </a:lnSpc>
              <a:buClr>
                <a:srgbClr val="A50021"/>
              </a:buClr>
              <a:buSzPct val="100000"/>
              <a:buFont typeface="Wingdings" charset="2"/>
              <a:buChar char="§"/>
            </a:pPr>
            <a:r>
              <a:rPr lang="en-US" sz="3200" dirty="0" smtClean="0">
                <a:solidFill>
                  <a:srgbClr val="333399"/>
                </a:solidFill>
              </a:rPr>
              <a:t>Important considerations in the patient registration process</a:t>
            </a:r>
          </a:p>
          <a:p>
            <a:pPr eaLnBrk="1" hangingPunct="1">
              <a:lnSpc>
                <a:spcPct val="90000"/>
              </a:lnSpc>
              <a:buClr>
                <a:srgbClr val="A50021"/>
              </a:buClr>
              <a:buSzPct val="100000"/>
              <a:buFont typeface="Wingdings" charset="2"/>
              <a:buChar char="§"/>
            </a:pPr>
            <a:endParaRPr lang="en-US" sz="3200" dirty="0">
              <a:solidFill>
                <a:srgbClr val="333399"/>
              </a:solidFill>
            </a:endParaRPr>
          </a:p>
          <a:p>
            <a:pPr eaLnBrk="1" hangingPunct="1">
              <a:lnSpc>
                <a:spcPct val="90000"/>
              </a:lnSpc>
              <a:buClr>
                <a:srgbClr val="A50021"/>
              </a:buClr>
              <a:buSzPct val="100000"/>
              <a:buFont typeface="Wingdings" charset="2"/>
              <a:buChar char="§"/>
            </a:pPr>
            <a:r>
              <a:rPr lang="en-US" sz="3200" dirty="0" smtClean="0">
                <a:solidFill>
                  <a:srgbClr val="333399"/>
                </a:solidFill>
              </a:rPr>
              <a:t>General tips and strategies to include:</a:t>
            </a:r>
          </a:p>
          <a:p>
            <a:pPr lvl="1">
              <a:lnSpc>
                <a:spcPct val="90000"/>
              </a:lnSpc>
              <a:buClr>
                <a:srgbClr val="A50021"/>
              </a:buClr>
              <a:buSzPct val="100000"/>
              <a:buFont typeface="Wingdings" charset="2"/>
              <a:buChar char="§"/>
            </a:pPr>
            <a:r>
              <a:rPr lang="en-US" dirty="0" smtClean="0">
                <a:solidFill>
                  <a:srgbClr val="333399"/>
                </a:solidFill>
              </a:rPr>
              <a:t>Create a shame free environment</a:t>
            </a:r>
          </a:p>
          <a:p>
            <a:pPr lvl="1">
              <a:lnSpc>
                <a:spcPct val="90000"/>
              </a:lnSpc>
              <a:buClr>
                <a:srgbClr val="A50021"/>
              </a:buClr>
              <a:buSzPct val="100000"/>
              <a:buFont typeface="Wingdings" charset="2"/>
              <a:buChar char="§"/>
            </a:pPr>
            <a:r>
              <a:rPr lang="en-US" dirty="0" smtClean="0">
                <a:solidFill>
                  <a:srgbClr val="333399"/>
                </a:solidFill>
              </a:rPr>
              <a:t>Use universal precautions</a:t>
            </a:r>
          </a:p>
          <a:p>
            <a:pPr lvl="1">
              <a:lnSpc>
                <a:spcPct val="90000"/>
              </a:lnSpc>
              <a:buClr>
                <a:srgbClr val="A50021"/>
              </a:buClr>
              <a:buSzPct val="100000"/>
              <a:buFont typeface="Wingdings" charset="2"/>
              <a:buChar char="§"/>
            </a:pPr>
            <a:r>
              <a:rPr lang="en-US" dirty="0" smtClean="0">
                <a:solidFill>
                  <a:srgbClr val="333399"/>
                </a:solidFill>
              </a:rPr>
              <a:t>Assess patients’ communication needs</a:t>
            </a:r>
          </a:p>
          <a:p>
            <a:pPr lvl="1">
              <a:lnSpc>
                <a:spcPct val="90000"/>
              </a:lnSpc>
              <a:buClr>
                <a:srgbClr val="A50021"/>
              </a:buClr>
              <a:buSzPct val="100000"/>
              <a:buFont typeface="Wingdings" charset="2"/>
              <a:buChar char="§"/>
            </a:pPr>
            <a:r>
              <a:rPr lang="en-US" dirty="0" smtClean="0">
                <a:solidFill>
                  <a:srgbClr val="333399"/>
                </a:solidFill>
              </a:rPr>
              <a:t>Practice effective </a:t>
            </a:r>
            <a:r>
              <a:rPr lang="en-US" dirty="0">
                <a:solidFill>
                  <a:srgbClr val="333399"/>
                </a:solidFill>
              </a:rPr>
              <a:t>c</a:t>
            </a:r>
            <a:r>
              <a:rPr lang="en-US" dirty="0" smtClean="0">
                <a:solidFill>
                  <a:srgbClr val="333399"/>
                </a:solidFill>
              </a:rPr>
              <a:t>ommunication </a:t>
            </a:r>
            <a:r>
              <a:rPr lang="en-US" dirty="0">
                <a:solidFill>
                  <a:srgbClr val="333399"/>
                </a:solidFill>
              </a:rPr>
              <a:t>s</a:t>
            </a:r>
            <a:r>
              <a:rPr lang="en-US" dirty="0" smtClean="0">
                <a:solidFill>
                  <a:srgbClr val="333399"/>
                </a:solidFill>
              </a:rPr>
              <a:t>kills</a:t>
            </a:r>
          </a:p>
          <a:p>
            <a:pPr lvl="1">
              <a:lnSpc>
                <a:spcPct val="90000"/>
              </a:lnSpc>
              <a:buClr>
                <a:srgbClr val="A50021"/>
              </a:buClr>
              <a:buSzPct val="100000"/>
              <a:buFont typeface="Wingdings" charset="2"/>
              <a:buChar char="§"/>
            </a:pPr>
            <a:r>
              <a:rPr lang="en-US" dirty="0" smtClean="0">
                <a:solidFill>
                  <a:srgbClr val="333399"/>
                </a:solidFill>
              </a:rPr>
              <a:t>Be </a:t>
            </a:r>
            <a:r>
              <a:rPr lang="en-US" dirty="0">
                <a:solidFill>
                  <a:srgbClr val="333399"/>
                </a:solidFill>
              </a:rPr>
              <a:t>a</a:t>
            </a:r>
            <a:r>
              <a:rPr lang="en-US" dirty="0" smtClean="0">
                <a:solidFill>
                  <a:srgbClr val="333399"/>
                </a:solidFill>
              </a:rPr>
              <a:t>ware of </a:t>
            </a:r>
            <a:r>
              <a:rPr lang="en-US" dirty="0">
                <a:solidFill>
                  <a:srgbClr val="333399"/>
                </a:solidFill>
              </a:rPr>
              <a:t>c</a:t>
            </a:r>
            <a:r>
              <a:rPr lang="en-US" dirty="0" smtClean="0">
                <a:solidFill>
                  <a:srgbClr val="333399"/>
                </a:solidFill>
              </a:rPr>
              <a:t>ultural </a:t>
            </a:r>
            <a:r>
              <a:rPr lang="en-US" dirty="0">
                <a:solidFill>
                  <a:srgbClr val="333399"/>
                </a:solidFill>
              </a:rPr>
              <a:t>d</a:t>
            </a:r>
            <a:r>
              <a:rPr lang="en-US" dirty="0" smtClean="0">
                <a:solidFill>
                  <a:srgbClr val="333399"/>
                </a:solidFill>
              </a:rPr>
              <a:t>iversity</a:t>
            </a:r>
          </a:p>
          <a:p>
            <a:pPr lvl="1">
              <a:lnSpc>
                <a:spcPct val="90000"/>
              </a:lnSpc>
              <a:buClr>
                <a:srgbClr val="A50021"/>
              </a:buClr>
              <a:buSzPct val="100000"/>
              <a:buFont typeface="Wingdings" charset="2"/>
              <a:buChar char="§"/>
            </a:pPr>
            <a:r>
              <a:rPr lang="en-US" dirty="0" smtClean="0">
                <a:solidFill>
                  <a:srgbClr val="333399"/>
                </a:solidFill>
              </a:rPr>
              <a:t>Empower, </a:t>
            </a:r>
            <a:r>
              <a:rPr lang="en-US" dirty="0">
                <a:solidFill>
                  <a:srgbClr val="333399"/>
                </a:solidFill>
              </a:rPr>
              <a:t>i</a:t>
            </a:r>
            <a:r>
              <a:rPr lang="en-US" dirty="0" smtClean="0">
                <a:solidFill>
                  <a:srgbClr val="333399"/>
                </a:solidFill>
              </a:rPr>
              <a:t>nvolve and educate Patients</a:t>
            </a:r>
          </a:p>
          <a:p>
            <a:pPr eaLnBrk="1" hangingPunct="1">
              <a:lnSpc>
                <a:spcPct val="90000"/>
              </a:lnSpc>
              <a:buClr>
                <a:srgbClr val="A50021"/>
              </a:buClr>
              <a:buSzPct val="100000"/>
              <a:buFont typeface="Wingdings" charset="2"/>
              <a:buChar char="§"/>
            </a:pPr>
            <a:endParaRPr lang="en-US" sz="3200" dirty="0">
              <a:solidFill>
                <a:srgbClr val="333399"/>
              </a:solidFill>
            </a:endParaRPr>
          </a:p>
          <a:p>
            <a:pPr eaLnBrk="1" hangingPunct="1">
              <a:lnSpc>
                <a:spcPct val="90000"/>
              </a:lnSpc>
              <a:buClr>
                <a:srgbClr val="A50021"/>
              </a:buClr>
              <a:buSzPct val="100000"/>
              <a:buFont typeface="Wingdings" pitchFamily="2" charset="2"/>
              <a:buChar char="Ø"/>
            </a:pPr>
            <a:endParaRPr lang="en-US" sz="3200" dirty="0" smtClean="0">
              <a:solidFill>
                <a:srgbClr val="333399"/>
              </a:solidFill>
            </a:endParaRPr>
          </a:p>
        </p:txBody>
      </p:sp>
      <p:sp>
        <p:nvSpPr>
          <p:cNvPr id="5" name="TextBox 4"/>
          <p:cNvSpPr txBox="1"/>
          <p:nvPr/>
        </p:nvSpPr>
        <p:spPr>
          <a:xfrm>
            <a:off x="7239000" y="6420297"/>
            <a:ext cx="1676400" cy="276999"/>
          </a:xfrm>
          <a:prstGeom prst="rect">
            <a:avLst/>
          </a:prstGeom>
          <a:noFill/>
        </p:spPr>
        <p:txBody>
          <a:bodyPr wrap="square" rtlCol="0">
            <a:spAutoFit/>
          </a:bodyPr>
          <a:lstStyle/>
          <a:p>
            <a:pPr algn="r"/>
            <a:r>
              <a:rPr lang="en-US" sz="1200" dirty="0" smtClean="0">
                <a:solidFill>
                  <a:schemeClr val="bg1">
                    <a:lumMod val="50000"/>
                  </a:schemeClr>
                </a:solidFill>
              </a:rPr>
              <a:t>© NCFH 2018</a:t>
            </a:r>
            <a:endParaRPr lang="en-US" sz="1200" dirty="0">
              <a:solidFill>
                <a:schemeClr val="bg1">
                  <a:lumMod val="50000"/>
                </a:schemeClr>
              </a:solidFill>
            </a:endParaRPr>
          </a:p>
        </p:txBody>
      </p:sp>
    </p:spTree>
    <p:extLst>
      <p:ext uri="{BB962C8B-B14F-4D97-AF65-F5344CB8AC3E}">
        <p14:creationId xmlns:p14="http://schemas.microsoft.com/office/powerpoint/2010/main" val="1347754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533400" y="304800"/>
            <a:ext cx="8077200" cy="927100"/>
          </a:xfrm>
        </p:spPr>
        <p:txBody>
          <a:bodyPr anchor="t">
            <a:noAutofit/>
          </a:bodyPr>
          <a:lstStyle/>
          <a:p>
            <a:pPr eaLnBrk="1" hangingPunct="1"/>
            <a:r>
              <a:rPr lang="en-US" sz="3600" b="1" dirty="0" smtClean="0">
                <a:solidFill>
                  <a:srgbClr val="333399"/>
                </a:solidFill>
              </a:rPr>
              <a:t>Why is this Important?</a:t>
            </a:r>
          </a:p>
        </p:txBody>
      </p:sp>
      <p:sp>
        <p:nvSpPr>
          <p:cNvPr id="13315" name="Rectangle 1027"/>
          <p:cNvSpPr>
            <a:spLocks noGrp="1" noChangeArrowheads="1"/>
          </p:cNvSpPr>
          <p:nvPr>
            <p:ph type="body" sz="half" idx="1"/>
          </p:nvPr>
        </p:nvSpPr>
        <p:spPr bwMode="auto">
          <a:xfrm>
            <a:off x="457200" y="1600200"/>
            <a:ext cx="8229600" cy="47885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32500" lnSpcReduction="20000"/>
          </a:bodyPr>
          <a:lstStyle/>
          <a:p>
            <a:pPr marL="0" indent="0" eaLnBrk="1" hangingPunct="1">
              <a:lnSpc>
                <a:spcPct val="90000"/>
              </a:lnSpc>
              <a:buClr>
                <a:srgbClr val="A50021"/>
              </a:buClr>
              <a:buSzPct val="100000"/>
              <a:buNone/>
            </a:pPr>
            <a:endParaRPr lang="en-US" sz="3200" dirty="0" smtClean="0">
              <a:solidFill>
                <a:srgbClr val="333399"/>
              </a:solidFill>
            </a:endParaRPr>
          </a:p>
          <a:p>
            <a:pPr eaLnBrk="1" hangingPunct="1">
              <a:lnSpc>
                <a:spcPct val="90000"/>
              </a:lnSpc>
              <a:buClr>
                <a:srgbClr val="A50021"/>
              </a:buClr>
              <a:buSzPct val="100000"/>
              <a:buFont typeface="Wingdings" charset="2"/>
              <a:buChar char="§"/>
            </a:pPr>
            <a:r>
              <a:rPr lang="en-US" sz="7400" dirty="0" smtClean="0">
                <a:solidFill>
                  <a:srgbClr val="333399"/>
                </a:solidFill>
              </a:rPr>
              <a:t>Shifts and changes in populations </a:t>
            </a:r>
          </a:p>
          <a:p>
            <a:pPr marL="0" indent="0" eaLnBrk="1" hangingPunct="1">
              <a:lnSpc>
                <a:spcPct val="90000"/>
              </a:lnSpc>
              <a:buClr>
                <a:srgbClr val="A50021"/>
              </a:buClr>
              <a:buSzPct val="100000"/>
              <a:buNone/>
            </a:pPr>
            <a:r>
              <a:rPr lang="en-US" sz="7400" dirty="0" smtClean="0">
                <a:solidFill>
                  <a:srgbClr val="333399"/>
                </a:solidFill>
              </a:rPr>
              <a:t>    being served </a:t>
            </a:r>
          </a:p>
          <a:p>
            <a:pPr marL="0" indent="0" eaLnBrk="1" hangingPunct="1">
              <a:lnSpc>
                <a:spcPct val="90000"/>
              </a:lnSpc>
              <a:buClr>
                <a:srgbClr val="A50021"/>
              </a:buClr>
              <a:buSzPct val="100000"/>
              <a:buNone/>
            </a:pPr>
            <a:endParaRPr lang="en-US" sz="7400" dirty="0" smtClean="0">
              <a:solidFill>
                <a:srgbClr val="333399"/>
              </a:solidFill>
            </a:endParaRPr>
          </a:p>
          <a:p>
            <a:pPr eaLnBrk="1" hangingPunct="1">
              <a:lnSpc>
                <a:spcPct val="90000"/>
              </a:lnSpc>
              <a:buClr>
                <a:srgbClr val="A50021"/>
              </a:buClr>
              <a:buSzPct val="100000"/>
              <a:buFont typeface="Wingdings" charset="2"/>
              <a:buChar char="§"/>
            </a:pPr>
            <a:r>
              <a:rPr lang="en-US" sz="7400" dirty="0" smtClean="0">
                <a:solidFill>
                  <a:srgbClr val="333399"/>
                </a:solidFill>
              </a:rPr>
              <a:t>Patients have varied needs</a:t>
            </a:r>
          </a:p>
          <a:p>
            <a:pPr marL="0" indent="0" eaLnBrk="1" hangingPunct="1">
              <a:lnSpc>
                <a:spcPct val="90000"/>
              </a:lnSpc>
              <a:buClr>
                <a:srgbClr val="A50021"/>
              </a:buClr>
              <a:buSzPct val="100000"/>
              <a:buNone/>
            </a:pPr>
            <a:endParaRPr lang="en-US" sz="3400" dirty="0">
              <a:solidFill>
                <a:srgbClr val="333399"/>
              </a:solidFill>
            </a:endParaRPr>
          </a:p>
          <a:p>
            <a:pPr eaLnBrk="1" hangingPunct="1">
              <a:lnSpc>
                <a:spcPct val="90000"/>
              </a:lnSpc>
              <a:buClr>
                <a:srgbClr val="A50021"/>
              </a:buClr>
              <a:buSzPct val="100000"/>
              <a:buFont typeface="Wingdings" charset="2"/>
              <a:buChar char="§"/>
            </a:pPr>
            <a:r>
              <a:rPr lang="en-US" sz="7400" dirty="0" smtClean="0">
                <a:solidFill>
                  <a:srgbClr val="333399"/>
                </a:solidFill>
              </a:rPr>
              <a:t>Patient Registration Questions can be overwhelming </a:t>
            </a:r>
          </a:p>
          <a:p>
            <a:pPr marL="0" indent="0" eaLnBrk="1" hangingPunct="1">
              <a:lnSpc>
                <a:spcPct val="90000"/>
              </a:lnSpc>
              <a:buClr>
                <a:srgbClr val="A50021"/>
              </a:buClr>
              <a:buSzPct val="100000"/>
              <a:buNone/>
            </a:pPr>
            <a:r>
              <a:rPr lang="en-US" sz="7400" dirty="0" smtClean="0">
                <a:solidFill>
                  <a:srgbClr val="333399"/>
                </a:solidFill>
              </a:rPr>
              <a:t>    </a:t>
            </a:r>
          </a:p>
          <a:p>
            <a:pPr eaLnBrk="1" hangingPunct="1">
              <a:lnSpc>
                <a:spcPct val="90000"/>
              </a:lnSpc>
              <a:buClr>
                <a:srgbClr val="A50021"/>
              </a:buClr>
              <a:buSzPct val="100000"/>
              <a:buFont typeface="Wingdings" charset="2"/>
              <a:buChar char="§"/>
            </a:pPr>
            <a:r>
              <a:rPr lang="en-US" sz="7400" dirty="0" smtClean="0">
                <a:solidFill>
                  <a:srgbClr val="333399"/>
                </a:solidFill>
              </a:rPr>
              <a:t>New approaches are needed in service delivery</a:t>
            </a:r>
          </a:p>
          <a:p>
            <a:pPr eaLnBrk="1" hangingPunct="1">
              <a:lnSpc>
                <a:spcPct val="90000"/>
              </a:lnSpc>
              <a:buClr>
                <a:srgbClr val="A50021"/>
              </a:buClr>
              <a:buSzPct val="100000"/>
              <a:buFont typeface="Wingdings" charset="2"/>
              <a:buChar char="§"/>
            </a:pPr>
            <a:endParaRPr lang="en-US" sz="7400" dirty="0" smtClean="0">
              <a:solidFill>
                <a:srgbClr val="333399"/>
              </a:solidFill>
            </a:endParaRPr>
          </a:p>
          <a:p>
            <a:pPr eaLnBrk="1" hangingPunct="1">
              <a:lnSpc>
                <a:spcPct val="90000"/>
              </a:lnSpc>
              <a:buClr>
                <a:srgbClr val="A50021"/>
              </a:buClr>
              <a:buSzPct val="100000"/>
              <a:buFont typeface="Wingdings" charset="2"/>
              <a:buChar char="§"/>
            </a:pPr>
            <a:r>
              <a:rPr lang="en-US" sz="7400" dirty="0" smtClean="0">
                <a:solidFill>
                  <a:srgbClr val="333399"/>
                </a:solidFill>
              </a:rPr>
              <a:t>Providing culturally competent care is essential</a:t>
            </a:r>
          </a:p>
          <a:p>
            <a:pPr marL="0" indent="0" eaLnBrk="1" hangingPunct="1">
              <a:lnSpc>
                <a:spcPct val="90000"/>
              </a:lnSpc>
              <a:buClr>
                <a:srgbClr val="A50021"/>
              </a:buClr>
              <a:buSzPct val="100000"/>
              <a:buNone/>
            </a:pPr>
            <a:endParaRPr lang="en-US" sz="7400" dirty="0">
              <a:solidFill>
                <a:srgbClr val="333399"/>
              </a:solidFill>
            </a:endParaRPr>
          </a:p>
          <a:p>
            <a:pPr eaLnBrk="1" hangingPunct="1">
              <a:lnSpc>
                <a:spcPct val="90000"/>
              </a:lnSpc>
              <a:buClr>
                <a:srgbClr val="A50021"/>
              </a:buClr>
              <a:buSzPct val="100000"/>
              <a:buFont typeface="Wingdings" charset="2"/>
              <a:buChar char="§"/>
            </a:pPr>
            <a:r>
              <a:rPr lang="en-US" sz="7400" dirty="0" smtClean="0">
                <a:solidFill>
                  <a:srgbClr val="333399"/>
                </a:solidFill>
              </a:rPr>
              <a:t>Customer Service is the key!</a:t>
            </a:r>
          </a:p>
          <a:p>
            <a:pPr marL="0" indent="0" eaLnBrk="1" hangingPunct="1">
              <a:lnSpc>
                <a:spcPct val="90000"/>
              </a:lnSpc>
              <a:buClr>
                <a:srgbClr val="A50021"/>
              </a:buClr>
              <a:buSzPct val="100000"/>
              <a:buNone/>
            </a:pPr>
            <a:endParaRPr lang="en-US" sz="3200" dirty="0" smtClean="0">
              <a:solidFill>
                <a:srgbClr val="333399"/>
              </a:solidFill>
            </a:endParaRPr>
          </a:p>
          <a:p>
            <a:pPr marL="0" indent="0" eaLnBrk="1" hangingPunct="1">
              <a:lnSpc>
                <a:spcPct val="90000"/>
              </a:lnSpc>
              <a:buClr>
                <a:srgbClr val="A50021"/>
              </a:buClr>
              <a:buSzPct val="100000"/>
              <a:buNone/>
            </a:pPr>
            <a:endParaRPr lang="en-US" sz="3200" dirty="0" smtClean="0">
              <a:solidFill>
                <a:srgbClr val="333399"/>
              </a:solidFill>
            </a:endParaRPr>
          </a:p>
        </p:txBody>
      </p:sp>
      <p:sp>
        <p:nvSpPr>
          <p:cNvPr id="5" name="TextBox 4"/>
          <p:cNvSpPr txBox="1"/>
          <p:nvPr/>
        </p:nvSpPr>
        <p:spPr>
          <a:xfrm>
            <a:off x="7239000" y="6388766"/>
            <a:ext cx="1676400" cy="276999"/>
          </a:xfrm>
          <a:prstGeom prst="rect">
            <a:avLst/>
          </a:prstGeom>
          <a:noFill/>
        </p:spPr>
        <p:txBody>
          <a:bodyPr wrap="square" rtlCol="0">
            <a:spAutoFit/>
          </a:bodyPr>
          <a:lstStyle/>
          <a:p>
            <a:pPr algn="r"/>
            <a:r>
              <a:rPr lang="en-US" sz="1200" dirty="0" smtClean="0">
                <a:solidFill>
                  <a:schemeClr val="bg1">
                    <a:lumMod val="50000"/>
                  </a:schemeClr>
                </a:solidFill>
              </a:rPr>
              <a:t>© NCFH 2018</a:t>
            </a:r>
            <a:endParaRPr lang="en-US" sz="1200" dirty="0">
              <a:solidFill>
                <a:schemeClr val="bg1">
                  <a:lumMod val="50000"/>
                </a:schemeClr>
              </a:solidFill>
            </a:endParaRPr>
          </a:p>
        </p:txBody>
      </p:sp>
      <p:pic>
        <p:nvPicPr>
          <p:cNvPr id="3075" name="Picture 3" descr="Y:\Shared Items\Photo Repository\Training and Consultation Photos\Cultural Competency\iStock_000060080590_XXX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524000"/>
            <a:ext cx="2712779" cy="1822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043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609600" y="15948"/>
            <a:ext cx="8077200" cy="927100"/>
          </a:xfrm>
        </p:spPr>
        <p:txBody>
          <a:bodyPr anchor="t">
            <a:noAutofit/>
          </a:bodyPr>
          <a:lstStyle/>
          <a:p>
            <a:pPr eaLnBrk="1" hangingPunct="1"/>
            <a:r>
              <a:rPr lang="en-US" sz="3600" b="1" dirty="0" smtClean="0">
                <a:solidFill>
                  <a:srgbClr val="333399"/>
                </a:solidFill>
              </a:rPr>
              <a:t>Important Considerations in the Patient Registration Process</a:t>
            </a:r>
          </a:p>
        </p:txBody>
      </p:sp>
      <p:sp>
        <p:nvSpPr>
          <p:cNvPr id="13315" name="Rectangle 1027"/>
          <p:cNvSpPr>
            <a:spLocks noGrp="1" noChangeArrowheads="1"/>
          </p:cNvSpPr>
          <p:nvPr>
            <p:ph type="body" sz="half" idx="1"/>
          </p:nvPr>
        </p:nvSpPr>
        <p:spPr bwMode="auto">
          <a:xfrm>
            <a:off x="381000" y="1600200"/>
            <a:ext cx="83058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pPr marL="0" indent="0" eaLnBrk="1" hangingPunct="1">
              <a:lnSpc>
                <a:spcPct val="90000"/>
              </a:lnSpc>
              <a:buClr>
                <a:srgbClr val="A50021"/>
              </a:buClr>
              <a:buSzPct val="100000"/>
              <a:buNone/>
            </a:pPr>
            <a:endParaRPr lang="en-US" sz="3200" dirty="0" smtClean="0">
              <a:solidFill>
                <a:srgbClr val="333399"/>
              </a:solidFill>
            </a:endParaRPr>
          </a:p>
          <a:p>
            <a:pPr eaLnBrk="1" hangingPunct="1">
              <a:lnSpc>
                <a:spcPct val="90000"/>
              </a:lnSpc>
              <a:buClr>
                <a:srgbClr val="A50021"/>
              </a:buClr>
              <a:buSzPct val="100000"/>
              <a:buFont typeface="Wingdings" charset="2"/>
              <a:buChar char="§"/>
            </a:pPr>
            <a:r>
              <a:rPr lang="en-US" dirty="0" smtClean="0">
                <a:solidFill>
                  <a:srgbClr val="333399"/>
                </a:solidFill>
              </a:rPr>
              <a:t>How do I ask the questions?</a:t>
            </a:r>
          </a:p>
          <a:p>
            <a:pPr marL="0" indent="0" eaLnBrk="1" hangingPunct="1">
              <a:lnSpc>
                <a:spcPct val="90000"/>
              </a:lnSpc>
              <a:buClr>
                <a:srgbClr val="A50021"/>
              </a:buClr>
              <a:buSzPct val="100000"/>
              <a:buNone/>
            </a:pPr>
            <a:endParaRPr lang="en-US" dirty="0" smtClean="0">
              <a:solidFill>
                <a:srgbClr val="333399"/>
              </a:solidFill>
            </a:endParaRPr>
          </a:p>
          <a:p>
            <a:pPr eaLnBrk="1" hangingPunct="1">
              <a:lnSpc>
                <a:spcPct val="90000"/>
              </a:lnSpc>
              <a:buClr>
                <a:srgbClr val="A50021"/>
              </a:buClr>
              <a:buSzPct val="100000"/>
              <a:buFont typeface="Wingdings" charset="2"/>
              <a:buChar char="§"/>
            </a:pPr>
            <a:r>
              <a:rPr lang="en-US" dirty="0" smtClean="0">
                <a:solidFill>
                  <a:srgbClr val="333399"/>
                </a:solidFill>
              </a:rPr>
              <a:t>What if the patient is reluctant to answer </a:t>
            </a:r>
          </a:p>
          <a:p>
            <a:pPr marL="0" indent="0" eaLnBrk="1" hangingPunct="1">
              <a:lnSpc>
                <a:spcPct val="90000"/>
              </a:lnSpc>
              <a:buClr>
                <a:srgbClr val="A50021"/>
              </a:buClr>
              <a:buSzPct val="100000"/>
              <a:buNone/>
            </a:pPr>
            <a:r>
              <a:rPr lang="en-US" dirty="0" smtClean="0">
                <a:solidFill>
                  <a:srgbClr val="333399"/>
                </a:solidFill>
              </a:rPr>
              <a:t>      the questions?</a:t>
            </a:r>
          </a:p>
          <a:p>
            <a:pPr marL="0" indent="0" eaLnBrk="1" hangingPunct="1">
              <a:lnSpc>
                <a:spcPct val="90000"/>
              </a:lnSpc>
              <a:buClr>
                <a:srgbClr val="A50021"/>
              </a:buClr>
              <a:buSzPct val="100000"/>
              <a:buNone/>
            </a:pPr>
            <a:endParaRPr lang="en-US" dirty="0" smtClean="0">
              <a:solidFill>
                <a:srgbClr val="333399"/>
              </a:solidFill>
            </a:endParaRPr>
          </a:p>
          <a:p>
            <a:pPr eaLnBrk="1" hangingPunct="1">
              <a:lnSpc>
                <a:spcPct val="90000"/>
              </a:lnSpc>
              <a:buClr>
                <a:srgbClr val="A50021"/>
              </a:buClr>
              <a:buSzPct val="100000"/>
              <a:buFont typeface="Wingdings" charset="2"/>
              <a:buChar char="§"/>
            </a:pPr>
            <a:r>
              <a:rPr lang="en-US" dirty="0" smtClean="0">
                <a:solidFill>
                  <a:srgbClr val="333399"/>
                </a:solidFill>
              </a:rPr>
              <a:t>What if I know they are an agricultural worker and they </a:t>
            </a:r>
          </a:p>
          <a:p>
            <a:pPr marL="0" indent="0" eaLnBrk="1" hangingPunct="1">
              <a:lnSpc>
                <a:spcPct val="90000"/>
              </a:lnSpc>
              <a:buClr>
                <a:srgbClr val="A50021"/>
              </a:buClr>
              <a:buSzPct val="100000"/>
              <a:buNone/>
            </a:pPr>
            <a:r>
              <a:rPr lang="en-US" dirty="0" smtClean="0">
                <a:solidFill>
                  <a:srgbClr val="333399"/>
                </a:solidFill>
              </a:rPr>
              <a:t>     but do not confirm or identify as such?</a:t>
            </a:r>
          </a:p>
          <a:p>
            <a:pPr marL="0" indent="0" eaLnBrk="1" hangingPunct="1">
              <a:lnSpc>
                <a:spcPct val="90000"/>
              </a:lnSpc>
              <a:buClr>
                <a:srgbClr val="A50021"/>
              </a:buClr>
              <a:buSzPct val="100000"/>
              <a:buNone/>
            </a:pPr>
            <a:endParaRPr lang="en-US" dirty="0" smtClean="0">
              <a:solidFill>
                <a:srgbClr val="333399"/>
              </a:solidFill>
            </a:endParaRPr>
          </a:p>
          <a:p>
            <a:pPr eaLnBrk="1" hangingPunct="1">
              <a:lnSpc>
                <a:spcPct val="90000"/>
              </a:lnSpc>
              <a:buClr>
                <a:srgbClr val="A50021"/>
              </a:buClr>
              <a:buSzPct val="100000"/>
              <a:buFont typeface="Wingdings" charset="2"/>
              <a:buChar char="§"/>
            </a:pPr>
            <a:r>
              <a:rPr lang="en-US" dirty="0" smtClean="0">
                <a:solidFill>
                  <a:srgbClr val="333399"/>
                </a:solidFill>
              </a:rPr>
              <a:t>What if the patient is having difficulty filling out the form?  What assistance can I offer?</a:t>
            </a:r>
          </a:p>
          <a:p>
            <a:pPr eaLnBrk="1" hangingPunct="1">
              <a:lnSpc>
                <a:spcPct val="90000"/>
              </a:lnSpc>
              <a:buClr>
                <a:srgbClr val="A50021"/>
              </a:buClr>
              <a:buSzPct val="100000"/>
              <a:buFont typeface="Wingdings" charset="2"/>
              <a:buChar char="§"/>
            </a:pPr>
            <a:endParaRPr lang="en-US" dirty="0">
              <a:solidFill>
                <a:srgbClr val="333399"/>
              </a:solidFill>
            </a:endParaRPr>
          </a:p>
          <a:p>
            <a:pPr>
              <a:lnSpc>
                <a:spcPct val="90000"/>
              </a:lnSpc>
              <a:buClr>
                <a:srgbClr val="A50021"/>
              </a:buClr>
              <a:buSzPct val="100000"/>
              <a:buFont typeface="Wingdings" charset="2"/>
              <a:buChar char="§"/>
            </a:pPr>
            <a:r>
              <a:rPr lang="en-US" dirty="0">
                <a:solidFill>
                  <a:srgbClr val="333399"/>
                </a:solidFill>
              </a:rPr>
              <a:t>How can I create a safe, comfortable and </a:t>
            </a:r>
            <a:r>
              <a:rPr lang="en-US" dirty="0" smtClean="0">
                <a:solidFill>
                  <a:srgbClr val="333399"/>
                </a:solidFill>
              </a:rPr>
              <a:t> </a:t>
            </a:r>
            <a:r>
              <a:rPr lang="en-US" sz="2900" dirty="0" smtClean="0">
                <a:solidFill>
                  <a:srgbClr val="333399"/>
                </a:solidFill>
              </a:rPr>
              <a:t>respectful </a:t>
            </a:r>
            <a:r>
              <a:rPr lang="en-US" sz="2900" dirty="0">
                <a:solidFill>
                  <a:srgbClr val="333399"/>
                </a:solidFill>
              </a:rPr>
              <a:t>environment?</a:t>
            </a:r>
          </a:p>
          <a:p>
            <a:pPr eaLnBrk="1" hangingPunct="1">
              <a:lnSpc>
                <a:spcPct val="90000"/>
              </a:lnSpc>
              <a:buClr>
                <a:srgbClr val="A50021"/>
              </a:buClr>
              <a:buSzPct val="100000"/>
              <a:buFont typeface="Wingdings" charset="2"/>
              <a:buChar char="§"/>
            </a:pPr>
            <a:endParaRPr lang="en-US" dirty="0" smtClean="0">
              <a:solidFill>
                <a:srgbClr val="333399"/>
              </a:solidFill>
            </a:endParaRPr>
          </a:p>
          <a:p>
            <a:pPr marL="0" indent="0" eaLnBrk="1" hangingPunct="1">
              <a:lnSpc>
                <a:spcPct val="90000"/>
              </a:lnSpc>
              <a:buClr>
                <a:srgbClr val="A50021"/>
              </a:buClr>
              <a:buSzPct val="100000"/>
              <a:buNone/>
            </a:pPr>
            <a:endParaRPr lang="en-US" dirty="0">
              <a:solidFill>
                <a:srgbClr val="333399"/>
              </a:solidFill>
            </a:endParaRPr>
          </a:p>
        </p:txBody>
      </p:sp>
      <p:sp>
        <p:nvSpPr>
          <p:cNvPr id="5" name="TextBox 4"/>
          <p:cNvSpPr txBox="1"/>
          <p:nvPr/>
        </p:nvSpPr>
        <p:spPr>
          <a:xfrm>
            <a:off x="7239000" y="6388766"/>
            <a:ext cx="1676400" cy="276999"/>
          </a:xfrm>
          <a:prstGeom prst="rect">
            <a:avLst/>
          </a:prstGeom>
          <a:noFill/>
        </p:spPr>
        <p:txBody>
          <a:bodyPr wrap="square" rtlCol="0">
            <a:spAutoFit/>
          </a:bodyPr>
          <a:lstStyle/>
          <a:p>
            <a:pPr algn="r"/>
            <a:r>
              <a:rPr lang="en-US" sz="1200" dirty="0" smtClean="0">
                <a:solidFill>
                  <a:schemeClr val="bg1">
                    <a:lumMod val="50000"/>
                  </a:schemeClr>
                </a:solidFill>
              </a:rPr>
              <a:t>© NCFH 2018</a:t>
            </a:r>
            <a:endParaRPr lang="en-US" sz="1200" dirty="0">
              <a:solidFill>
                <a:schemeClr val="bg1">
                  <a:lumMod val="50000"/>
                </a:schemeClr>
              </a:solidFill>
            </a:endParaRPr>
          </a:p>
        </p:txBody>
      </p:sp>
      <p:pic>
        <p:nvPicPr>
          <p:cNvPr id="3" name="Picture 2" descr="clipboar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1600200"/>
            <a:ext cx="2189976" cy="2667000"/>
          </a:xfrm>
          <a:prstGeom prst="rect">
            <a:avLst/>
          </a:prstGeom>
        </p:spPr>
      </p:pic>
    </p:spTree>
    <p:extLst>
      <p:ext uri="{BB962C8B-B14F-4D97-AF65-F5344CB8AC3E}">
        <p14:creationId xmlns:p14="http://schemas.microsoft.com/office/powerpoint/2010/main" val="3775735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609600" y="15948"/>
            <a:ext cx="8077200" cy="927100"/>
          </a:xfrm>
        </p:spPr>
        <p:txBody>
          <a:bodyPr anchor="t">
            <a:noAutofit/>
          </a:bodyPr>
          <a:lstStyle/>
          <a:p>
            <a:pPr eaLnBrk="1" hangingPunct="1"/>
            <a:r>
              <a:rPr lang="en-US" sz="3600" b="1" dirty="0" smtClean="0">
                <a:solidFill>
                  <a:srgbClr val="333399"/>
                </a:solidFill>
              </a:rPr>
              <a:t>How Do I Ask the Questions?</a:t>
            </a:r>
          </a:p>
        </p:txBody>
      </p:sp>
      <p:sp>
        <p:nvSpPr>
          <p:cNvPr id="13315" name="Rectangle 1027"/>
          <p:cNvSpPr>
            <a:spLocks noGrp="1" noChangeArrowheads="1"/>
          </p:cNvSpPr>
          <p:nvPr>
            <p:ph type="body" sz="half" idx="1"/>
          </p:nvPr>
        </p:nvSpPr>
        <p:spPr bwMode="auto">
          <a:xfrm>
            <a:off x="381000" y="1600200"/>
            <a:ext cx="8305800"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lnSpc>
                <a:spcPct val="90000"/>
              </a:lnSpc>
              <a:buClr>
                <a:srgbClr val="A50021"/>
              </a:buClr>
              <a:buSzPct val="100000"/>
              <a:buFont typeface="Wingdings" charset="2"/>
              <a:buChar char="§"/>
            </a:pPr>
            <a:r>
              <a:rPr lang="en-US" dirty="0" smtClean="0">
                <a:solidFill>
                  <a:srgbClr val="333399"/>
                </a:solidFill>
              </a:rPr>
              <a:t>Use the right language and easiest terminology.</a:t>
            </a:r>
          </a:p>
          <a:p>
            <a:pPr marL="685800" lvl="2" indent="0">
              <a:lnSpc>
                <a:spcPct val="90000"/>
              </a:lnSpc>
              <a:buClr>
                <a:srgbClr val="A50021"/>
              </a:buClr>
              <a:buSzPct val="100000"/>
              <a:buNone/>
            </a:pPr>
            <a:r>
              <a:rPr lang="en-US" dirty="0" smtClean="0">
                <a:solidFill>
                  <a:srgbClr val="333399"/>
                </a:solidFill>
              </a:rPr>
              <a:t>Examples:</a:t>
            </a:r>
          </a:p>
          <a:p>
            <a:pPr lvl="2">
              <a:lnSpc>
                <a:spcPct val="90000"/>
              </a:lnSpc>
              <a:buClr>
                <a:srgbClr val="A50021"/>
              </a:buClr>
              <a:buSzPct val="50000"/>
            </a:pPr>
            <a:r>
              <a:rPr lang="en-US" dirty="0" smtClean="0">
                <a:solidFill>
                  <a:srgbClr val="333399"/>
                </a:solidFill>
              </a:rPr>
              <a:t>Have you or a family member worked in any type of agriculture in the past 2 years? </a:t>
            </a:r>
          </a:p>
          <a:p>
            <a:pPr lvl="2">
              <a:lnSpc>
                <a:spcPct val="90000"/>
              </a:lnSpc>
              <a:buClr>
                <a:srgbClr val="A50021"/>
              </a:buClr>
              <a:buSzPct val="100000"/>
              <a:buFont typeface="Wingdings" charset="2"/>
              <a:buChar char="§"/>
            </a:pPr>
            <a:r>
              <a:rPr lang="en-US" dirty="0" smtClean="0">
                <a:solidFill>
                  <a:srgbClr val="333399"/>
                </a:solidFill>
              </a:rPr>
              <a:t>Have you or a family member worked in the fields in the past 2 years?</a:t>
            </a:r>
          </a:p>
          <a:p>
            <a:pPr lvl="2">
              <a:lnSpc>
                <a:spcPct val="90000"/>
              </a:lnSpc>
              <a:buClr>
                <a:srgbClr val="A50021"/>
              </a:buClr>
              <a:buSzPct val="100000"/>
              <a:buFont typeface="Wingdings" charset="2"/>
              <a:buChar char="§"/>
            </a:pPr>
            <a:r>
              <a:rPr lang="en-US" dirty="0" smtClean="0">
                <a:solidFill>
                  <a:srgbClr val="333399"/>
                </a:solidFill>
              </a:rPr>
              <a:t>Have you or a family member worked on a farm in the past 2 years?</a:t>
            </a:r>
          </a:p>
          <a:p>
            <a:pPr lvl="2">
              <a:lnSpc>
                <a:spcPct val="90000"/>
              </a:lnSpc>
              <a:buClr>
                <a:srgbClr val="A50021"/>
              </a:buClr>
              <a:buSzPct val="100000"/>
              <a:buFont typeface="Wingdings" charset="2"/>
              <a:buChar char="§"/>
            </a:pPr>
            <a:r>
              <a:rPr lang="en-US" dirty="0" smtClean="0">
                <a:solidFill>
                  <a:srgbClr val="333399"/>
                </a:solidFill>
              </a:rPr>
              <a:t>What type of work do you do?...Then probe.</a:t>
            </a:r>
          </a:p>
          <a:p>
            <a:pPr lvl="2">
              <a:lnSpc>
                <a:spcPct val="90000"/>
              </a:lnSpc>
              <a:buClr>
                <a:srgbClr val="A50021"/>
              </a:buClr>
              <a:buSzPct val="100000"/>
              <a:buFont typeface="Wingdings" charset="2"/>
              <a:buChar char="§"/>
            </a:pPr>
            <a:r>
              <a:rPr lang="en-US" dirty="0" smtClean="0">
                <a:solidFill>
                  <a:srgbClr val="333399"/>
                </a:solidFill>
              </a:rPr>
              <a:t>Do you work in agriculture, like in crops, animal farms, </a:t>
            </a:r>
            <a:r>
              <a:rPr lang="en-US" dirty="0" err="1" smtClean="0">
                <a:solidFill>
                  <a:srgbClr val="333399"/>
                </a:solidFill>
              </a:rPr>
              <a:t>etc</a:t>
            </a:r>
            <a:r>
              <a:rPr lang="en-US" dirty="0" smtClean="0">
                <a:solidFill>
                  <a:srgbClr val="333399"/>
                </a:solidFill>
              </a:rPr>
              <a:t>?</a:t>
            </a:r>
          </a:p>
          <a:p>
            <a:pPr lvl="1">
              <a:lnSpc>
                <a:spcPct val="90000"/>
              </a:lnSpc>
              <a:buClr>
                <a:srgbClr val="A50021"/>
              </a:buClr>
              <a:buSzPct val="100000"/>
              <a:buFont typeface="Wingdings" charset="2"/>
              <a:buChar char="§"/>
            </a:pPr>
            <a:r>
              <a:rPr lang="en-US" dirty="0" smtClean="0">
                <a:solidFill>
                  <a:srgbClr val="333399"/>
                </a:solidFill>
              </a:rPr>
              <a:t>Use images/pictures to illustrate farms, types of crops, tasks, etc. </a:t>
            </a:r>
          </a:p>
          <a:p>
            <a:pPr eaLnBrk="1" hangingPunct="1">
              <a:lnSpc>
                <a:spcPct val="90000"/>
              </a:lnSpc>
              <a:buClr>
                <a:srgbClr val="A50021"/>
              </a:buClr>
              <a:buSzPct val="100000"/>
              <a:buFont typeface="Wingdings" charset="2"/>
              <a:buChar char="§"/>
            </a:pPr>
            <a:endParaRPr lang="en-US" dirty="0">
              <a:solidFill>
                <a:srgbClr val="333399"/>
              </a:solidFill>
            </a:endParaRPr>
          </a:p>
          <a:p>
            <a:pPr marL="0" indent="0" eaLnBrk="1" hangingPunct="1">
              <a:lnSpc>
                <a:spcPct val="90000"/>
              </a:lnSpc>
              <a:buClr>
                <a:srgbClr val="A50021"/>
              </a:buClr>
              <a:buSzPct val="100000"/>
              <a:buNone/>
            </a:pPr>
            <a:endParaRPr lang="en-US" dirty="0">
              <a:solidFill>
                <a:srgbClr val="333399"/>
              </a:solidFill>
            </a:endParaRPr>
          </a:p>
        </p:txBody>
      </p:sp>
      <p:sp>
        <p:nvSpPr>
          <p:cNvPr id="5" name="TextBox 4"/>
          <p:cNvSpPr txBox="1"/>
          <p:nvPr/>
        </p:nvSpPr>
        <p:spPr>
          <a:xfrm>
            <a:off x="7239000" y="6388766"/>
            <a:ext cx="1676400" cy="276999"/>
          </a:xfrm>
          <a:prstGeom prst="rect">
            <a:avLst/>
          </a:prstGeom>
          <a:noFill/>
        </p:spPr>
        <p:txBody>
          <a:bodyPr wrap="square" rtlCol="0">
            <a:spAutoFit/>
          </a:bodyPr>
          <a:lstStyle/>
          <a:p>
            <a:pPr algn="r"/>
            <a:r>
              <a:rPr lang="en-US" sz="1200" dirty="0" smtClean="0">
                <a:solidFill>
                  <a:schemeClr val="bg1">
                    <a:lumMod val="50000"/>
                  </a:schemeClr>
                </a:solidFill>
              </a:rPr>
              <a:t>© NCFH 2018</a:t>
            </a:r>
            <a:endParaRPr lang="en-US" sz="1200" dirty="0">
              <a:solidFill>
                <a:schemeClr val="bg1">
                  <a:lumMod val="50000"/>
                </a:schemeClr>
              </a:solidFill>
            </a:endParaRPr>
          </a:p>
        </p:txBody>
      </p:sp>
      <p:pic>
        <p:nvPicPr>
          <p:cNvPr id="2" name="Picture 1" descr="question-mark-213671_960_72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8486" y="-76200"/>
            <a:ext cx="1382607" cy="1752600"/>
          </a:xfrm>
          <a:prstGeom prst="rect">
            <a:avLst/>
          </a:prstGeom>
        </p:spPr>
      </p:pic>
    </p:spTree>
    <p:extLst>
      <p:ext uri="{BB962C8B-B14F-4D97-AF65-F5344CB8AC3E}">
        <p14:creationId xmlns:p14="http://schemas.microsoft.com/office/powerpoint/2010/main" val="13768591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609600" y="15948"/>
            <a:ext cx="8077200" cy="927100"/>
          </a:xfrm>
        </p:spPr>
        <p:txBody>
          <a:bodyPr anchor="t">
            <a:noAutofit/>
          </a:bodyPr>
          <a:lstStyle/>
          <a:p>
            <a:pPr eaLnBrk="1" hangingPunct="1"/>
            <a:r>
              <a:rPr lang="en-US" sz="3600" b="1" dirty="0" smtClean="0">
                <a:solidFill>
                  <a:srgbClr val="333399"/>
                </a:solidFill>
              </a:rPr>
              <a:t>What if the patient is reluctant to answer?</a:t>
            </a:r>
          </a:p>
        </p:txBody>
      </p:sp>
      <p:sp>
        <p:nvSpPr>
          <p:cNvPr id="13315" name="Rectangle 1027"/>
          <p:cNvSpPr>
            <a:spLocks noGrp="1" noChangeArrowheads="1"/>
          </p:cNvSpPr>
          <p:nvPr>
            <p:ph type="body" sz="half" idx="1"/>
          </p:nvPr>
        </p:nvSpPr>
        <p:spPr bwMode="auto">
          <a:xfrm>
            <a:off x="381000" y="1600200"/>
            <a:ext cx="8305800"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a:lnSpc>
                <a:spcPct val="90000"/>
              </a:lnSpc>
              <a:buClr>
                <a:srgbClr val="A50021"/>
              </a:buClr>
              <a:buSzPct val="100000"/>
              <a:buFont typeface="Wingdings" charset="2"/>
              <a:buChar char="§"/>
            </a:pPr>
            <a:r>
              <a:rPr lang="en-US" dirty="0" smtClean="0">
                <a:solidFill>
                  <a:srgbClr val="333399"/>
                </a:solidFill>
              </a:rPr>
              <a:t>Ask the patient the question in another way.</a:t>
            </a:r>
          </a:p>
          <a:p>
            <a:pPr lvl="1">
              <a:lnSpc>
                <a:spcPct val="90000"/>
              </a:lnSpc>
              <a:buClr>
                <a:srgbClr val="A50021"/>
              </a:buClr>
              <a:buSzPct val="100000"/>
              <a:buFont typeface="Wingdings" charset="2"/>
              <a:buChar char="§"/>
            </a:pPr>
            <a:r>
              <a:rPr lang="en-US" dirty="0" smtClean="0">
                <a:solidFill>
                  <a:srgbClr val="333399"/>
                </a:solidFill>
              </a:rPr>
              <a:t>Who do you work for?</a:t>
            </a:r>
          </a:p>
          <a:p>
            <a:pPr lvl="1">
              <a:lnSpc>
                <a:spcPct val="90000"/>
              </a:lnSpc>
              <a:buClr>
                <a:srgbClr val="A50021"/>
              </a:buClr>
              <a:buSzPct val="100000"/>
              <a:buFont typeface="Wingdings" charset="2"/>
              <a:buChar char="§"/>
            </a:pPr>
            <a:r>
              <a:rPr lang="en-US" dirty="0" smtClean="0">
                <a:solidFill>
                  <a:srgbClr val="333399"/>
                </a:solidFill>
              </a:rPr>
              <a:t>What is the name of the company?</a:t>
            </a:r>
          </a:p>
          <a:p>
            <a:pPr lvl="1">
              <a:lnSpc>
                <a:spcPct val="90000"/>
              </a:lnSpc>
              <a:buClr>
                <a:srgbClr val="A50021"/>
              </a:buClr>
              <a:buSzPct val="100000"/>
              <a:buFont typeface="Wingdings" charset="2"/>
              <a:buChar char="§"/>
            </a:pPr>
            <a:r>
              <a:rPr lang="en-US" dirty="0" smtClean="0">
                <a:solidFill>
                  <a:srgbClr val="333399"/>
                </a:solidFill>
              </a:rPr>
              <a:t>What type of work do you do?  </a:t>
            </a:r>
          </a:p>
          <a:p>
            <a:pPr>
              <a:lnSpc>
                <a:spcPct val="90000"/>
              </a:lnSpc>
              <a:buClr>
                <a:srgbClr val="A50021"/>
              </a:buClr>
              <a:buSzPct val="100000"/>
              <a:buFont typeface="Wingdings" charset="2"/>
              <a:buChar char="§"/>
            </a:pPr>
            <a:endParaRPr lang="en-US" dirty="0" smtClean="0">
              <a:solidFill>
                <a:srgbClr val="333399"/>
              </a:solidFill>
            </a:endParaRPr>
          </a:p>
          <a:p>
            <a:pPr>
              <a:lnSpc>
                <a:spcPct val="90000"/>
              </a:lnSpc>
              <a:buClr>
                <a:srgbClr val="A50021"/>
              </a:buClr>
              <a:buSzPct val="100000"/>
              <a:buFont typeface="Wingdings" charset="2"/>
              <a:buChar char="§"/>
            </a:pPr>
            <a:r>
              <a:rPr lang="en-US" dirty="0" smtClean="0">
                <a:solidFill>
                  <a:srgbClr val="333399"/>
                </a:solidFill>
              </a:rPr>
              <a:t>Let them know why you need to know this information:</a:t>
            </a:r>
          </a:p>
          <a:p>
            <a:pPr lvl="1">
              <a:lnSpc>
                <a:spcPct val="90000"/>
              </a:lnSpc>
              <a:buClr>
                <a:srgbClr val="A50021"/>
              </a:buClr>
              <a:buSzPct val="100000"/>
              <a:buFont typeface="Wingdings" panose="05000000000000000000" pitchFamily="2" charset="2"/>
              <a:buChar char="§"/>
            </a:pPr>
            <a:r>
              <a:rPr lang="en-US" dirty="0" smtClean="0">
                <a:solidFill>
                  <a:srgbClr val="333399"/>
                </a:solidFill>
              </a:rPr>
              <a:t>We want to be able to better serve you.</a:t>
            </a:r>
          </a:p>
          <a:p>
            <a:pPr lvl="1">
              <a:lnSpc>
                <a:spcPct val="90000"/>
              </a:lnSpc>
              <a:buClr>
                <a:srgbClr val="A50021"/>
              </a:buClr>
              <a:buSzPct val="100000"/>
              <a:buFont typeface="Wingdings" panose="05000000000000000000" pitchFamily="2" charset="2"/>
              <a:buChar char="§"/>
            </a:pPr>
            <a:r>
              <a:rPr lang="en-US" dirty="0" smtClean="0">
                <a:solidFill>
                  <a:srgbClr val="333399"/>
                </a:solidFill>
              </a:rPr>
              <a:t>We receive special funds for agricultural workers and we need to keep track of all patients we serve.</a:t>
            </a:r>
          </a:p>
          <a:p>
            <a:pPr lvl="1">
              <a:lnSpc>
                <a:spcPct val="90000"/>
              </a:lnSpc>
              <a:buClr>
                <a:srgbClr val="A50021"/>
              </a:buClr>
              <a:buSzPct val="100000"/>
              <a:buFont typeface="Wingdings" panose="05000000000000000000" pitchFamily="2" charset="2"/>
              <a:buChar char="§"/>
            </a:pPr>
            <a:r>
              <a:rPr lang="en-US" dirty="0" smtClean="0">
                <a:solidFill>
                  <a:srgbClr val="333399"/>
                </a:solidFill>
              </a:rPr>
              <a:t>We have special programs to assist you.</a:t>
            </a:r>
          </a:p>
          <a:p>
            <a:pPr marL="0" indent="0" eaLnBrk="1" hangingPunct="1">
              <a:lnSpc>
                <a:spcPct val="90000"/>
              </a:lnSpc>
              <a:buClr>
                <a:srgbClr val="A50021"/>
              </a:buClr>
              <a:buSzPct val="100000"/>
              <a:buNone/>
            </a:pPr>
            <a:r>
              <a:rPr lang="en-US" dirty="0">
                <a:solidFill>
                  <a:srgbClr val="333399"/>
                </a:solidFill>
              </a:rPr>
              <a:t>	</a:t>
            </a:r>
            <a:endParaRPr lang="en-US" dirty="0" smtClean="0">
              <a:solidFill>
                <a:srgbClr val="333399"/>
              </a:solidFill>
            </a:endParaRPr>
          </a:p>
          <a:p>
            <a:pPr marL="0" indent="0" eaLnBrk="1" hangingPunct="1">
              <a:lnSpc>
                <a:spcPct val="90000"/>
              </a:lnSpc>
              <a:buClr>
                <a:srgbClr val="A50021"/>
              </a:buClr>
              <a:buSzPct val="100000"/>
              <a:buNone/>
            </a:pPr>
            <a:endParaRPr lang="en-US" dirty="0">
              <a:solidFill>
                <a:srgbClr val="333399"/>
              </a:solidFill>
            </a:endParaRPr>
          </a:p>
        </p:txBody>
      </p:sp>
      <p:sp>
        <p:nvSpPr>
          <p:cNvPr id="5" name="TextBox 4"/>
          <p:cNvSpPr txBox="1"/>
          <p:nvPr/>
        </p:nvSpPr>
        <p:spPr>
          <a:xfrm>
            <a:off x="7239000" y="6388766"/>
            <a:ext cx="1676400" cy="276999"/>
          </a:xfrm>
          <a:prstGeom prst="rect">
            <a:avLst/>
          </a:prstGeom>
          <a:noFill/>
        </p:spPr>
        <p:txBody>
          <a:bodyPr wrap="square" rtlCol="0">
            <a:spAutoFit/>
          </a:bodyPr>
          <a:lstStyle/>
          <a:p>
            <a:pPr algn="r"/>
            <a:r>
              <a:rPr lang="en-US" sz="1200" dirty="0" smtClean="0">
                <a:solidFill>
                  <a:schemeClr val="bg1">
                    <a:lumMod val="50000"/>
                  </a:schemeClr>
                </a:solidFill>
              </a:rPr>
              <a:t>© NCFH 2018</a:t>
            </a:r>
            <a:endParaRPr lang="en-US" sz="1200" dirty="0">
              <a:solidFill>
                <a:schemeClr val="bg1">
                  <a:lumMod val="50000"/>
                </a:schemeClr>
              </a:solidFill>
            </a:endParaRPr>
          </a:p>
        </p:txBody>
      </p:sp>
      <p:pic>
        <p:nvPicPr>
          <p:cNvPr id="2" name="Picture 1" descr="question-mark-213671_960_72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0"/>
            <a:ext cx="1382607" cy="1752600"/>
          </a:xfrm>
          <a:prstGeom prst="rect">
            <a:avLst/>
          </a:prstGeom>
        </p:spPr>
      </p:pic>
    </p:spTree>
    <p:extLst>
      <p:ext uri="{BB962C8B-B14F-4D97-AF65-F5344CB8AC3E}">
        <p14:creationId xmlns:p14="http://schemas.microsoft.com/office/powerpoint/2010/main" val="18061405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533400" y="228600"/>
            <a:ext cx="8077200" cy="1066800"/>
          </a:xfrm>
        </p:spPr>
        <p:txBody>
          <a:bodyPr anchor="t">
            <a:noAutofit/>
          </a:bodyPr>
          <a:lstStyle/>
          <a:p>
            <a:pPr>
              <a:lnSpc>
                <a:spcPct val="90000"/>
              </a:lnSpc>
            </a:pPr>
            <a:r>
              <a:rPr lang="en-US" sz="2800" b="1" dirty="0" smtClean="0">
                <a:solidFill>
                  <a:srgbClr val="333399"/>
                </a:solidFill>
              </a:rPr>
              <a:t>What if </a:t>
            </a:r>
            <a:r>
              <a:rPr lang="en-US" sz="2800" b="1" dirty="0">
                <a:solidFill>
                  <a:srgbClr val="333399"/>
                </a:solidFill>
              </a:rPr>
              <a:t>I</a:t>
            </a:r>
            <a:r>
              <a:rPr lang="en-US" sz="2800" b="1" dirty="0" smtClean="0">
                <a:solidFill>
                  <a:srgbClr val="333399"/>
                </a:solidFill>
              </a:rPr>
              <a:t> know the patient is an Agricultural Worker?  </a:t>
            </a:r>
            <a:endParaRPr lang="en-US" sz="3200" b="1" dirty="0" smtClean="0">
              <a:solidFill>
                <a:srgbClr val="333399"/>
              </a:solidFill>
            </a:endParaRPr>
          </a:p>
        </p:txBody>
      </p:sp>
      <p:sp>
        <p:nvSpPr>
          <p:cNvPr id="13315" name="Rectangle 1027"/>
          <p:cNvSpPr>
            <a:spLocks noGrp="1" noChangeArrowheads="1"/>
          </p:cNvSpPr>
          <p:nvPr>
            <p:ph type="body" sz="half" idx="1"/>
          </p:nvPr>
        </p:nvSpPr>
        <p:spPr bwMode="auto">
          <a:xfrm>
            <a:off x="381000" y="1600200"/>
            <a:ext cx="8305800"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nSpc>
                <a:spcPct val="90000"/>
              </a:lnSpc>
              <a:buClr>
                <a:srgbClr val="A50021"/>
              </a:buClr>
              <a:buSzPct val="100000"/>
              <a:buFont typeface="Wingdings" charset="2"/>
              <a:buChar char="§"/>
            </a:pPr>
            <a:r>
              <a:rPr lang="en-US" dirty="0" smtClean="0">
                <a:solidFill>
                  <a:srgbClr val="333399"/>
                </a:solidFill>
              </a:rPr>
              <a:t>If you know they are currently working in agriculture, then register them as such and explain to the patient why.</a:t>
            </a:r>
            <a:endParaRPr lang="en-US" dirty="0">
              <a:solidFill>
                <a:srgbClr val="333399"/>
              </a:solidFill>
            </a:endParaRPr>
          </a:p>
          <a:p>
            <a:pPr>
              <a:lnSpc>
                <a:spcPct val="90000"/>
              </a:lnSpc>
              <a:buClr>
                <a:srgbClr val="A50021"/>
              </a:buClr>
              <a:buSzPct val="100000"/>
              <a:buFont typeface="Wingdings" charset="2"/>
              <a:buChar char="§"/>
            </a:pPr>
            <a:r>
              <a:rPr lang="en-US" dirty="0" smtClean="0">
                <a:solidFill>
                  <a:srgbClr val="333399"/>
                </a:solidFill>
              </a:rPr>
              <a:t>Explain to the patient why you need to know this information.</a:t>
            </a:r>
          </a:p>
          <a:p>
            <a:pPr>
              <a:lnSpc>
                <a:spcPct val="90000"/>
              </a:lnSpc>
              <a:buClr>
                <a:srgbClr val="A50021"/>
              </a:buClr>
              <a:buSzPct val="100000"/>
              <a:buFont typeface="Wingdings" charset="2"/>
              <a:buChar char="§"/>
            </a:pPr>
            <a:r>
              <a:rPr lang="en-US" dirty="0" smtClean="0">
                <a:solidFill>
                  <a:srgbClr val="333399"/>
                </a:solidFill>
              </a:rPr>
              <a:t>Let them know they do not need to be afraid.  You provide health care and their information is not being shared with anyone without their permission.</a:t>
            </a:r>
          </a:p>
        </p:txBody>
      </p:sp>
      <p:sp>
        <p:nvSpPr>
          <p:cNvPr id="5" name="TextBox 4"/>
          <p:cNvSpPr txBox="1"/>
          <p:nvPr/>
        </p:nvSpPr>
        <p:spPr>
          <a:xfrm>
            <a:off x="7239000" y="6388766"/>
            <a:ext cx="1676400" cy="276999"/>
          </a:xfrm>
          <a:prstGeom prst="rect">
            <a:avLst/>
          </a:prstGeom>
          <a:noFill/>
        </p:spPr>
        <p:txBody>
          <a:bodyPr wrap="square" rtlCol="0">
            <a:spAutoFit/>
          </a:bodyPr>
          <a:lstStyle/>
          <a:p>
            <a:pPr algn="r"/>
            <a:r>
              <a:rPr lang="en-US" sz="1200" dirty="0" smtClean="0">
                <a:solidFill>
                  <a:schemeClr val="bg1">
                    <a:lumMod val="50000"/>
                  </a:schemeClr>
                </a:solidFill>
              </a:rPr>
              <a:t>© NCFH 2017</a:t>
            </a:r>
            <a:endParaRPr lang="en-US" sz="1200" dirty="0">
              <a:solidFill>
                <a:schemeClr val="bg1">
                  <a:lumMod val="50000"/>
                </a:schemeClr>
              </a:solidFill>
            </a:endParaRPr>
          </a:p>
        </p:txBody>
      </p:sp>
      <p:pic>
        <p:nvPicPr>
          <p:cNvPr id="2" name="Picture 1" descr="question-mark-213671_960_72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5105400"/>
            <a:ext cx="1142153" cy="1447800"/>
          </a:xfrm>
          <a:prstGeom prst="rect">
            <a:avLst/>
          </a:prstGeom>
        </p:spPr>
      </p:pic>
    </p:spTree>
    <p:extLst>
      <p:ext uri="{BB962C8B-B14F-4D97-AF65-F5344CB8AC3E}">
        <p14:creationId xmlns:p14="http://schemas.microsoft.com/office/powerpoint/2010/main" val="1783860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533400" y="76200"/>
            <a:ext cx="8077200" cy="1066800"/>
          </a:xfrm>
        </p:spPr>
        <p:txBody>
          <a:bodyPr anchor="t">
            <a:noAutofit/>
          </a:bodyPr>
          <a:lstStyle/>
          <a:p>
            <a:pPr>
              <a:lnSpc>
                <a:spcPct val="90000"/>
              </a:lnSpc>
            </a:pPr>
            <a:r>
              <a:rPr lang="en-US" sz="2800" b="1" dirty="0">
                <a:solidFill>
                  <a:srgbClr val="333399"/>
                </a:solidFill>
              </a:rPr>
              <a:t>What </a:t>
            </a:r>
            <a:r>
              <a:rPr lang="en-US" sz="2800" b="1" dirty="0" smtClean="0">
                <a:solidFill>
                  <a:srgbClr val="333399"/>
                </a:solidFill>
              </a:rPr>
              <a:t>if the patient is having difficulty filling out the form?</a:t>
            </a:r>
            <a:r>
              <a:rPr lang="en-US" sz="3200" b="1" dirty="0">
                <a:solidFill>
                  <a:srgbClr val="333399"/>
                </a:solidFill>
              </a:rPr>
              <a:t/>
            </a:r>
            <a:br>
              <a:rPr lang="en-US" sz="3200" b="1" dirty="0">
                <a:solidFill>
                  <a:srgbClr val="333399"/>
                </a:solidFill>
              </a:rPr>
            </a:br>
            <a:endParaRPr lang="en-US" sz="3200" b="1" dirty="0" smtClean="0">
              <a:solidFill>
                <a:srgbClr val="333399"/>
              </a:solidFill>
            </a:endParaRPr>
          </a:p>
        </p:txBody>
      </p:sp>
      <p:sp>
        <p:nvSpPr>
          <p:cNvPr id="13315" name="Rectangle 1027"/>
          <p:cNvSpPr>
            <a:spLocks noGrp="1" noChangeArrowheads="1"/>
          </p:cNvSpPr>
          <p:nvPr>
            <p:ph type="body" sz="half" idx="1"/>
          </p:nvPr>
        </p:nvSpPr>
        <p:spPr bwMode="auto">
          <a:xfrm>
            <a:off x="381000" y="1600200"/>
            <a:ext cx="8305800"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nSpc>
                <a:spcPct val="90000"/>
              </a:lnSpc>
              <a:buClr>
                <a:srgbClr val="A50021"/>
              </a:buClr>
              <a:buSzPct val="100000"/>
              <a:buFont typeface="Wingdings" charset="2"/>
              <a:buChar char="§"/>
            </a:pPr>
            <a:r>
              <a:rPr lang="en-US" dirty="0" smtClean="0">
                <a:solidFill>
                  <a:srgbClr val="333399"/>
                </a:solidFill>
              </a:rPr>
              <a:t>Confirm if they understand the question. </a:t>
            </a:r>
          </a:p>
          <a:p>
            <a:pPr>
              <a:lnSpc>
                <a:spcPct val="90000"/>
              </a:lnSpc>
              <a:buClr>
                <a:srgbClr val="A50021"/>
              </a:buClr>
              <a:buSzPct val="100000"/>
              <a:buFont typeface="Wingdings" charset="2"/>
              <a:buChar char="§"/>
            </a:pPr>
            <a:r>
              <a:rPr lang="en-US" dirty="0" smtClean="0">
                <a:solidFill>
                  <a:srgbClr val="333399"/>
                </a:solidFill>
              </a:rPr>
              <a:t>Reiterate questions or say in simpler terms. </a:t>
            </a:r>
          </a:p>
          <a:p>
            <a:pPr>
              <a:lnSpc>
                <a:spcPct val="90000"/>
              </a:lnSpc>
              <a:buClr>
                <a:srgbClr val="A50021"/>
              </a:buClr>
              <a:buSzPct val="100000"/>
              <a:buFont typeface="Wingdings" charset="2"/>
              <a:buChar char="§"/>
            </a:pPr>
            <a:r>
              <a:rPr lang="en-US" dirty="0" smtClean="0">
                <a:solidFill>
                  <a:srgbClr val="333399"/>
                </a:solidFill>
              </a:rPr>
              <a:t>Always be mindful of tone of voice.</a:t>
            </a:r>
          </a:p>
          <a:p>
            <a:pPr>
              <a:lnSpc>
                <a:spcPct val="90000"/>
              </a:lnSpc>
              <a:buClr>
                <a:srgbClr val="A50021"/>
              </a:buClr>
              <a:buSzPct val="100000"/>
              <a:buFont typeface="Wingdings" charset="2"/>
              <a:buChar char="§"/>
            </a:pPr>
            <a:r>
              <a:rPr lang="en-US" dirty="0">
                <a:solidFill>
                  <a:srgbClr val="333399"/>
                </a:solidFill>
              </a:rPr>
              <a:t>Offer assistance in filling out form. </a:t>
            </a:r>
            <a:endParaRPr lang="en-US" dirty="0" smtClean="0">
              <a:solidFill>
                <a:srgbClr val="333399"/>
              </a:solidFill>
            </a:endParaRPr>
          </a:p>
          <a:p>
            <a:pPr>
              <a:lnSpc>
                <a:spcPct val="90000"/>
              </a:lnSpc>
              <a:buClr>
                <a:srgbClr val="A50021"/>
              </a:buClr>
              <a:buSzPct val="100000"/>
              <a:buFont typeface="Wingdings" charset="2"/>
              <a:buChar char="§"/>
            </a:pPr>
            <a:r>
              <a:rPr lang="en-US" dirty="0" smtClean="0">
                <a:solidFill>
                  <a:srgbClr val="333399"/>
                </a:solidFill>
              </a:rPr>
              <a:t>Make sure forms are available in </a:t>
            </a:r>
          </a:p>
          <a:p>
            <a:pPr marL="0" indent="0">
              <a:lnSpc>
                <a:spcPct val="90000"/>
              </a:lnSpc>
              <a:buClr>
                <a:srgbClr val="A50021"/>
              </a:buClr>
              <a:buSzPct val="100000"/>
              <a:buNone/>
            </a:pPr>
            <a:r>
              <a:rPr lang="en-US" dirty="0" smtClean="0">
                <a:solidFill>
                  <a:srgbClr val="333399"/>
                </a:solidFill>
              </a:rPr>
              <a:t>   patient’s preferred language</a:t>
            </a:r>
            <a:endParaRPr lang="en-US" dirty="0">
              <a:solidFill>
                <a:srgbClr val="333399"/>
              </a:solidFill>
            </a:endParaRPr>
          </a:p>
          <a:p>
            <a:pPr>
              <a:lnSpc>
                <a:spcPct val="90000"/>
              </a:lnSpc>
              <a:buClr>
                <a:srgbClr val="A50021"/>
              </a:buClr>
              <a:buSzPct val="100000"/>
              <a:buFont typeface="Wingdings" charset="2"/>
              <a:buChar char="§"/>
            </a:pPr>
            <a:endParaRPr lang="en-US" dirty="0" smtClean="0">
              <a:solidFill>
                <a:srgbClr val="333399"/>
              </a:solidFill>
            </a:endParaRPr>
          </a:p>
        </p:txBody>
      </p:sp>
      <p:sp>
        <p:nvSpPr>
          <p:cNvPr id="5" name="TextBox 4"/>
          <p:cNvSpPr txBox="1"/>
          <p:nvPr/>
        </p:nvSpPr>
        <p:spPr>
          <a:xfrm>
            <a:off x="7239000" y="6388766"/>
            <a:ext cx="1676400" cy="276999"/>
          </a:xfrm>
          <a:prstGeom prst="rect">
            <a:avLst/>
          </a:prstGeom>
          <a:noFill/>
        </p:spPr>
        <p:txBody>
          <a:bodyPr wrap="square" rtlCol="0">
            <a:spAutoFit/>
          </a:bodyPr>
          <a:lstStyle/>
          <a:p>
            <a:pPr algn="r"/>
            <a:r>
              <a:rPr lang="en-US" sz="1200" dirty="0" smtClean="0">
                <a:solidFill>
                  <a:schemeClr val="bg1">
                    <a:lumMod val="50000"/>
                  </a:schemeClr>
                </a:solidFill>
              </a:rPr>
              <a:t>© NCFH 2018</a:t>
            </a:r>
            <a:endParaRPr lang="en-US" sz="1200" dirty="0">
              <a:solidFill>
                <a:schemeClr val="bg1">
                  <a:lumMod val="50000"/>
                </a:schemeClr>
              </a:solidFill>
            </a:endParaRPr>
          </a:p>
        </p:txBody>
      </p:sp>
      <p:pic>
        <p:nvPicPr>
          <p:cNvPr id="2" name="Picture 1" descr="question-mark-213671_960_72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3048000"/>
            <a:ext cx="1382607" cy="1752600"/>
          </a:xfrm>
          <a:prstGeom prst="rect">
            <a:avLst/>
          </a:prstGeom>
        </p:spPr>
      </p:pic>
    </p:spTree>
    <p:extLst>
      <p:ext uri="{BB962C8B-B14F-4D97-AF65-F5344CB8AC3E}">
        <p14:creationId xmlns:p14="http://schemas.microsoft.com/office/powerpoint/2010/main" val="154799049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678&quot;/&gt;&lt;/object&gt;&lt;object type=&quot;3&quot; unique_id=&quot;10005&quot;&gt;&lt;property id=&quot;20148&quot; value=&quot;5&quot;/&gt;&lt;property id=&quot;20300&quot; value=&quot;Slide 2 - &amp;quot;About the National Center for Farmworker Health (NCFH)&amp;quot;&quot;/&gt;&lt;property id=&quot;20307&quot; value=&quot;523&quot;/&gt;&lt;/object&gt;&lt;object type=&quot;3&quot; unique_id=&quot;10006&quot;&gt;&lt;property id=&quot;20148&quot; value=&quot;5&quot;/&gt;&lt;property id=&quot;20300&quot; value=&quot;Slide 3 - &amp;quot;Introductions&amp;quot;&quot;/&gt;&lt;property id=&quot;20307&quot; value=&quot;554&quot;/&gt;&lt;/object&gt;&lt;object type=&quot;3&quot; unique_id=&quot;10007&quot;&gt;&lt;property id=&quot;20148&quot; value=&quot;5&quot;/&gt;&lt;property id=&quot;20300&quot; value=&quot;Slide 4 - &amp;quot;Learning Objectives&amp;quot;&quot;/&gt;&lt;property id=&quot;20307&quot; value=&quot;259&quot;/&gt;&lt;/object&gt;&lt;object type=&quot;3&quot; unique_id=&quot;10008&quot;&gt;&lt;property id=&quot;20148&quot; value=&quot;5&quot;/&gt;&lt;property id=&quot;20300&quot; value=&quot;Slide 5 - &amp;quot;Why this training?  Becoming a Patient Centered Organization &amp;quot;&quot;/&gt;&lt;property id=&quot;20307&quot; value=&quot;641&quot;/&gt;&lt;/object&gt;&lt;object type=&quot;3&quot; unique_id=&quot;10009&quot;&gt;&lt;property id=&quot;20148&quot; value=&quot;5&quot;/&gt;&lt;property id=&quot;20300&quot; value=&quot;Slide 6 - &amp;quot;Patient Experience-Patient Centered Interaction&amp;#x0D;&amp;#x0A;&amp;#x0D;&amp;#x0A;&amp;#x0D;&amp;#x0A;&amp;quot;&quot;/&gt;&lt;property id=&quot;20307&quot; value=&quot;655&quot;/&gt;&lt;/object&gt;&lt;object type=&quot;3&quot; unique_id=&quot;10010&quot;&gt;&lt;property id=&quot;20148&quot; value=&quot;5&quot;/&gt;&lt;property id=&quot;20300&quot; value=&quot;Slide 7 - &amp;quot;How Can We Improve the Patient Experience?&amp;quot;&quot;/&gt;&lt;property id=&quot;20307&quot; value=&quot;653&quot;/&gt;&lt;/object&gt;&lt;object type=&quot;3&quot; unique_id=&quot;10011&quot;&gt;&lt;property id=&quot;20148&quot; value=&quot;5&quot;/&gt;&lt;property id=&quot;20300&quot; value=&quot;Slide 8 - &amp;quot;Developing Cultural Competence….. &amp;#x0D;&amp;#x0A;Key Steps&amp;quot;&quot;/&gt;&lt;property id=&quot;20307&quot; value=&quot;561&quot;/&gt;&lt;/object&gt;&lt;object type=&quot;3&quot; unique_id=&quot;10012&quot;&gt;&lt;property id=&quot;20148&quot; value=&quot;5&quot;/&gt;&lt;property id=&quot;20300&quot; value=&quot;Slide 9 - &amp;quot;Cultural Blind Spot Syndrome&amp;quot;&quot;/&gt;&lt;property id=&quot;20307&quot; value=&quot;562&quot;/&gt;&lt;/object&gt;&lt;object type=&quot;3&quot; unique_id=&quot;10013&quot;&gt;&lt;property id=&quot;20148&quot; value=&quot;5&quot;/&gt;&lt;property id=&quot;20300&quot; value=&quot;Slide 10 - &amp;quot;It starts with Self Awareness&amp;quot;&quot;/&gt;&lt;property id=&quot;20307&quot; value=&quot;612&quot;/&gt;&lt;/object&gt;&lt;object type=&quot;3&quot; unique_id=&quot;10014&quot;&gt;&lt;property id=&quot;20148&quot; value=&quot;5&quot;/&gt;&lt;property id=&quot;20300&quot; value=&quot;Slide 11 - &amp;quot;Open/Closed: Important Messages&amp;quot;&quot;/&gt;&lt;property id=&quot;20307&quot; value=&quot;607&quot;/&gt;&lt;/object&gt;&lt;object type=&quot;3&quot; unique_id=&quot;10015&quot;&gt;&lt;property id=&quot;20148&quot; value=&quot;5&quot;/&gt;&lt;property id=&quot;20300&quot; value=&quot;Slide 12 - &amp;quot;Open/Closed: Important Messages&amp;quot;&quot;/&gt;&lt;property id=&quot;20307&quot; value=&quot;608&quot;/&gt;&lt;/object&gt;&lt;object type=&quot;3&quot; unique_id=&quot;10016&quot;&gt;&lt;property id=&quot;20148&quot; value=&quot;5&quot;/&gt;&lt;property id=&quot;20300&quot; value=&quot;Slide 13 - &amp;quot;Let’s Explore Perceptions…&amp;quot;&quot;/&gt;&lt;property id=&quot;20307&quot; value=&quot;601&quot;/&gt;&lt;/object&gt;&lt;object type=&quot;3&quot; unique_id=&quot;10017&quot;&gt;&lt;property id=&quot;20148&quot; value=&quot;5&quot;/&gt;&lt;property id=&quot;20300&quot; value=&quot;Slide 14&quot;/&gt;&lt;property id=&quot;20307&quot; value=&quot;602&quot;/&gt;&lt;/object&gt;&lt;object type=&quot;3&quot; unique_id=&quot;10018&quot;&gt;&lt;property id=&quot;20148&quot; value=&quot;5&quot;/&gt;&lt;property id=&quot;20300&quot; value=&quot;Slide 15&quot;/&gt;&lt;property id=&quot;20307&quot; value=&quot;603&quot;/&gt;&lt;/object&gt;&lt;object type=&quot;3&quot; unique_id=&quot;10019&quot;&gt;&lt;property id=&quot;20148&quot; value=&quot;5&quot;/&gt;&lt;property id=&quot;20300&quot; value=&quot;Slide 16&quot;/&gt;&lt;property id=&quot;20307&quot; value=&quot;604&quot;/&gt;&lt;/object&gt;&lt;object type=&quot;3&quot; unique_id=&quot;10020&quot;&gt;&lt;property id=&quot;20148&quot; value=&quot;5&quot;/&gt;&lt;property id=&quot;20300&quot; value=&quot;Slide 17&quot;/&gt;&lt;property id=&quot;20307&quot; value=&quot;605&quot;/&gt;&lt;/object&gt;&lt;object type=&quot;3&quot; unique_id=&quot;10021&quot;&gt;&lt;property id=&quot;20148&quot; value=&quot;5&quot;/&gt;&lt;property id=&quot;20300&quot; value=&quot;Slide 18&quot;/&gt;&lt;property id=&quot;20307&quot; value=&quot;565&quot;/&gt;&lt;/object&gt;&lt;object type=&quot;3&quot; unique_id=&quot;10022&quot;&gt;&lt;property id=&quot;20148&quot; value=&quot;5&quot;/&gt;&lt;property id=&quot;20300&quot; value=&quot;Slide 19&quot;/&gt;&lt;property id=&quot;20307&quot; value=&quot;566&quot;/&gt;&lt;/object&gt;&lt;object type=&quot;3&quot; unique_id=&quot;10023&quot;&gt;&lt;property id=&quot;20148&quot; value=&quot;5&quot;/&gt;&lt;property id=&quot;20300&quot; value=&quot;Slide 20 - &amp;quot;Cultural Competency Misconceptions&amp;quot;&quot;/&gt;&lt;property id=&quot;20307&quot; value=&quot;564&quot;/&gt;&lt;/object&gt;&lt;object type=&quot;3&quot; unique_id=&quot;10024&quot;&gt;&lt;property id=&quot;20148&quot; value=&quot;5&quot;/&gt;&lt;property id=&quot;20300&quot; value=&quot;Slide 21 - &amp;quot;Why are Cross-Cultural Knowledge and Skills Important?&amp;#x0D;&amp;#x0A;&amp;quot;&quot;/&gt;&lt;property id=&quot;20307&quot; value=&quot;567&quot;/&gt;&lt;/object&gt;&lt;object type=&quot;3&quot; unique_id=&quot;10025&quot;&gt;&lt;property id=&quot;20148&quot; value=&quot;5&quot;/&gt;&lt;property id=&quot;20300&quot; value=&quot;Slide 22 - &amp;quot;Increasing knowledge:&amp;#x0D;&amp;#x0A;Defining and Understanding Culture and Low Health Literacy &amp;quot;&quot;/&gt;&lt;property id=&quot;20307&quot; value=&quot;613&quot;/&gt;&lt;/object&gt;&lt;object type=&quot;3&quot; unique_id=&quot;10026&quot;&gt;&lt;property id=&quot;20148&quot; value=&quot;5&quot;/&gt;&lt;property id=&quot;20300&quot; value=&quot;Slide 24 - &amp;quot;Culture: Definitions&amp;quot;&quot;/&gt;&lt;property id=&quot;20307&quot; value=&quot;569&quot;/&gt;&lt;/object&gt;&lt;object type=&quot;3&quot; unique_id=&quot;10027&quot;&gt;&lt;property id=&quot;20148&quot; value=&quot;5&quot;/&gt;&lt;property id=&quot;20300&quot; value=&quot;Slide 25 - &amp;quot;Culture Affects…&amp;quot;&quot;/&gt;&lt;property id=&quot;20307&quot; value=&quot;577&quot;/&gt;&lt;/object&gt;&lt;object type=&quot;3&quot; unique_id=&quot;10029&quot;&gt;&lt;property id=&quot;20148&quot; value=&quot;5&quot;/&gt;&lt;property id=&quot;20300&quot; value=&quot;Slide 26 - &amp;quot;The Iceberg &amp;#x0D;&amp;#x0A;of &amp;#x0D;&amp;#x0A;Culture&amp;quot;&quot;/&gt;&lt;property id=&quot;20307&quot; value=&quot;571&quot;/&gt;&lt;/object&gt;&lt;object type=&quot;3&quot; unique_id=&quot;10030&quot;&gt;&lt;property id=&quot;20148&quot; value=&quot;5&quot;/&gt;&lt;property id=&quot;20300&quot; value=&quot;Slide 30 - &amp;quot;Health Care Beliefs/Disease Causation&amp;quot;&quot;/&gt;&lt;property id=&quot;20307&quot; value=&quot;573&quot;/&gt;&lt;/object&gt;&lt;object type=&quot;3&quot; unique_id=&quot;10031&quot;&gt;&lt;property id=&quot;20148&quot; value=&quot;5&quot;/&gt;&lt;property id=&quot;20300&quot; value=&quot;Slide 28 - &amp;quot;Cultural Characteristics&amp;quot;&quot;/&gt;&lt;property id=&quot;20307&quot; value=&quot;574&quot;/&gt;&lt;/object&gt;&lt;object type=&quot;3&quot; unique_id=&quot;10032&quot;&gt;&lt;property id=&quot;20148&quot; value=&quot;5&quot;/&gt;&lt;property id=&quot;20300&quot; value=&quot;Slide 29&quot;/&gt;&lt;property id=&quot;20307&quot; value=&quot;575&quot;/&gt;&lt;/object&gt;&lt;object type=&quot;3&quot; unique_id=&quot;10033&quot;&gt;&lt;property id=&quot;20148&quot; value=&quot;5&quot;/&gt;&lt;property id=&quot;20300&quot; value=&quot;Slide 27 - &amp;quot;Variations within Cultural Groups&amp;quot;&quot;/&gt;&lt;property id=&quot;20307&quot; value=&quot;576&quot;/&gt;&lt;/object&gt;&lt;object type=&quot;3&quot; unique_id=&quot;10035&quot;&gt;&lt;property id=&quot;20148&quot; value=&quot;5&quot;/&gt;&lt;property id=&quot;20300&quot; value=&quot;Slide 32 - &amp;quot;What is Cultural Competence?&amp;#x0D;&amp;#x0A;&amp;quot;&quot;/&gt;&lt;property id=&quot;20307&quot; value=&quot;580&quot;/&gt;&lt;/object&gt;&lt;object type=&quot;3&quot; unique_id=&quot;10036&quot;&gt;&lt;property id=&quot;20148&quot; value=&quot;5&quot;/&gt;&lt;property id=&quot;20300&quot; value=&quot;Slide 33 - &amp;quot;Cultural Competence &amp;#x0D;&amp;#x0A;&amp;quot;&quot;/&gt;&lt;property id=&quot;20307&quot; value=&quot;583&quot;/&gt;&lt;/object&gt;&lt;object type=&quot;3&quot; unique_id=&quot;10037&quot;&gt;&lt;property id=&quot;20148&quot; value=&quot;5&quot;/&gt;&lt;property id=&quot;20300&quot; value=&quot;Slide 34 - &amp;quot;Cultural Competence &amp;#x0D;&amp;#x0A;&amp;quot;&quot;/&gt;&lt;property id=&quot;20307&quot; value=&quot;581&quot;/&gt;&lt;/object&gt;&lt;object type=&quot;3&quot; unique_id=&quot;10039&quot;&gt;&lt;property id=&quot;20148&quot; value=&quot;5&quot;/&gt;&lt;property id=&quot;20300&quot; value=&quot;Slide 35&quot;/&gt;&lt;property id=&quot;20307&quot; value=&quot;679&quot;/&gt;&lt;/object&gt;&lt;object type=&quot;3&quot; unique_id=&quot;10040&quot;&gt;&lt;property id=&quot;20148&quot; value=&quot;5&quot;/&gt;&lt;property id=&quot;20300&quot; value=&quot;Slide 36&quot;/&gt;&lt;property id=&quot;20307&quot; value=&quot;443&quot;/&gt;&lt;/object&gt;&lt;object type=&quot;3&quot; unique_id=&quot;10041&quot;&gt;&lt;property id=&quot;20148&quot; value=&quot;5&quot;/&gt;&lt;property id=&quot;20300&quot; value=&quot;Slide 40 - &amp;quot;What does Health Literacy mean to you?  &amp;#x0D;&amp;#x0A;How does it impact your work? &amp;quot;&quot;/&gt;&lt;property id=&quot;20307&quot; value=&quot;537&quot;/&gt;&lt;/object&gt;&lt;object type=&quot;3&quot; unique_id=&quot;10042&quot;&gt;&lt;property id=&quot;20148&quot; value=&quot;5&quot;/&gt;&lt;property id=&quot;20300&quot; value=&quot;Slide 41 - &amp;quot;Health Literacy: Definitions &amp;quot;&quot;/&gt;&lt;property id=&quot;20307&quot; value=&quot;491&quot;/&gt;&lt;/object&gt;&lt;object type=&quot;3&quot; unique_id=&quot;10043&quot;&gt;&lt;property id=&quot;20148&quot; value=&quot;5&quot;/&gt;&lt;property id=&quot;20300&quot; value=&quot;Slide 39&quot;/&gt;&lt;property id=&quot;20307&quot; value=&quot;493&quot;/&gt;&lt;/object&gt;&lt;object type=&quot;3&quot; unique_id=&quot;10044&quot;&gt;&lt;property id=&quot;20148&quot; value=&quot;5&quot;/&gt;&lt;property id=&quot;20300&quot; value=&quot;Slide 42 - &amp;quot;What is Health Literacy?&amp;quot;&quot;/&gt;&lt;property id=&quot;20307&quot; value=&quot;264&quot;/&gt;&lt;/object&gt;&lt;object type=&quot;3&quot; unique_id=&quot;10045&quot;&gt;&lt;property id=&quot;20148&quot; value=&quot;5&quot;/&gt;&lt;property id=&quot;20300&quot; value=&quot;Slide 43 - &amp;quot;Who is at Risk of Low Health Literacy?&amp;quot;&quot;/&gt;&lt;property id=&quot;20307&quot; value=&quot;497&quot;/&gt;&lt;/object&gt;&lt;object type=&quot;3&quot; unique_id=&quot;10046&quot;&gt;&lt;property id=&quot;20148&quot; value=&quot;5&quot;/&gt;&lt;property id=&quot;20300&quot; value=&quot;Slide 44 - &amp;quot;So, What is it Like to have Low Literacy?&amp;quot;&quot;/&gt;&lt;property id=&quot;20307&quot; value=&quot;270&quot;/&gt;&lt;/object&gt;&lt;object type=&quot;3&quot; unique_id=&quot;10047&quot;&gt;&lt;property id=&quot;20148&quot; value=&quot;5&quot;/&gt;&lt;property id=&quot;20300&quot; value=&quot;Slide 45&quot;/&gt;&lt;property id=&quot;20307&quot; value=&quot;271&quot;/&gt;&lt;/object&gt;&lt;object type=&quot;3&quot; unique_id=&quot;10048&quot;&gt;&lt;property id=&quot;20148&quot; value=&quot;5&quot;/&gt;&lt;property id=&quot;20300&quot; value=&quot;Slide 46 - &amp;quot;What is it Like?&amp;quot;&quot;/&gt;&lt;property id=&quot;20307&quot; value=&quot;272&quot;/&gt;&lt;/object&gt;&lt;object type=&quot;3&quot; unique_id=&quot;10049&quot;&gt;&lt;property id=&quot;20148&quot; value=&quot;5&quot;/&gt;&lt;property id=&quot;20300&quot; value=&quot;Slide 47&quot;/&gt;&lt;property id=&quot;20307&quot; value=&quot;273&quot;/&gt;&lt;/object&gt;&lt;object type=&quot;3&quot; unique_id=&quot;10050&quot;&gt;&lt;property id=&quot;20148&quot; value=&quot;5&quot;/&gt;&lt;property id=&quot;20300&quot; value=&quot;Slide 48&quot;/&gt;&lt;property id=&quot;20307&quot; value=&quot;500&quot;/&gt;&lt;/object&gt;&lt;object type=&quot;3&quot; unique_id=&quot;10052&quot;&gt;&lt;property id=&quot;20148&quot; value=&quot;5&quot;/&gt;&lt;property id=&quot;20300&quot; value=&quot;Slide 49 - &amp;quot;77 Million Adults are at Basic or Below Literacy Levels&amp;quot;&quot;/&gt;&lt;property id=&quot;20307&quot; value=&quot;489&quot;/&gt;&lt;/object&gt;&lt;object type=&quot;3&quot; unique_id=&quot;10055&quot;&gt;&lt;property id=&quot;20148&quot; value=&quot;5&quot;/&gt;&lt;property id=&quot;20300&quot; value=&quot;Slide 50&quot;/&gt;&lt;property id=&quot;20307&quot; value=&quot;508&quot;/&gt;&lt;/object&gt;&lt;object type=&quot;3&quot; unique_id=&quot;10056&quot;&gt;&lt;property id=&quot;20148&quot; value=&quot;5&quot;/&gt;&lt;property id=&quot;20300&quot; value=&quot;Slide 51 - &amp;quot;Patient-Provider Communication&amp;quot;&quot;/&gt;&lt;property id=&quot;20307&quot; value=&quot;509&quot;/&gt;&lt;/object&gt;&lt;object type=&quot;3&quot; unique_id=&quot;10057&quot;&gt;&lt;property id=&quot;20148&quot; value=&quot;5&quot;/&gt;&lt;property id=&quot;20300&quot; value=&quot;Slide 52 - &amp;quot;How do you think low health literacy impacts a patient’s ability to fully engage in the healthcare system?&amp;quot;&quot;/&gt;&lt;property id=&quot;20307&quot; value=&quot;278&quot;/&gt;&lt;/object&gt;&lt;object type=&quot;3&quot; unique_id=&quot;10058&quot;&gt;&lt;property id=&quot;20148&quot; value=&quot;5&quot;/&gt;&lt;property id=&quot;20300&quot; value=&quot;Slide 53&quot;/&gt;&lt;property id=&quot;20307&quot; value=&quot;501&quot;/&gt;&lt;/object&gt;&lt;object type=&quot;3&quot; unique_id=&quot;10061&quot;&gt;&lt;property id=&quot;20148&quot; value=&quot;5&quot;/&gt;&lt;property id=&quot;20300&quot; value=&quot;Slide 38 - &amp;quot;A Terrible Misunderstanding&amp;quot;&quot;/&gt;&lt;property id=&quot;20307&quot; value=&quot;274&quot;/&gt;&lt;/object&gt;&lt;object type=&quot;3&quot; unique_id=&quot;10062&quot;&gt;&lt;property id=&quot;20148&quot; value=&quot;5&quot;/&gt;&lt;property id=&quot;20300&quot; value=&quot;Slide 57 - &amp;quot;Enhancing specific skills&amp;#x0D;&amp;#x0A;&amp;quot;&quot;/&gt;&lt;property id=&quot;20307&quot; value=&quot;668&quot;/&gt;&lt;/object&gt;&lt;object type=&quot;3&quot; unique_id=&quot;10063&quot;&gt;&lt;property id=&quot;20148&quot; value=&quot;5&quot;/&gt;&lt;property id=&quot;20300&quot; value=&quot;Slide 58 - &amp;quot;Respect/Respeto&amp;quot;&quot;/&gt;&lt;property id=&quot;20307&quot; value=&quot;670&quot;/&gt;&lt;/object&gt;&lt;object type=&quot;3&quot; unique_id=&quot;10064&quot;&gt;&lt;property id=&quot;20148&quot; value=&quot;5&quot;/&gt;&lt;property id=&quot;20300&quot; value=&quot;Slide 59 - &amp;quot;Respect: A working definition&amp;quot;&quot;/&gt;&lt;property id=&quot;20307&quot; value=&quot;671&quot;/&gt;&lt;/object&gt;&lt;object type=&quot;3&quot; unique_id=&quot;10065&quot;&gt;&lt;property id=&quot;20148&quot; value=&quot;5&quot;/&gt;&lt;property id=&quot;20300&quot; value=&quot;Slide 60&quot;/&gt;&lt;property id=&quot;20307&quot; value=&quot;672&quot;/&gt;&lt;/object&gt;&lt;object type=&quot;3&quot; unique_id=&quot;10066&quot;&gt;&lt;property id=&quot;20148&quot; value=&quot;5&quot;/&gt;&lt;property id=&quot;20300&quot; value=&quot;Slide 65 - &amp;quot;Questions To Convey Respect and Improve Cross-Cultural Care&amp;quot;&quot;/&gt;&lt;property id=&quot;20307&quot; value=&quot;533&quot;/&gt;&lt;/object&gt;&lt;object type=&quot;3&quot; unique_id=&quot;10067&quot;&gt;&lt;property id=&quot;20148&quot; value=&quot;5&quot;/&gt;&lt;property id=&quot;20300&quot; value=&quot;Slide 66 - &amp;quot;Questions, cont’d&amp;quot;&quot;/&gt;&lt;property id=&quot;20307&quot; value=&quot;534&quot;/&gt;&lt;/object&gt;&lt;object type=&quot;3&quot; unique_id=&quot;10068&quot;&gt;&lt;property id=&quot;20148&quot; value=&quot;5&quot;/&gt;&lt;property id=&quot;20300&quot; value=&quot;Slide 63 - &amp;quot;&amp;#x0D;&amp;#x0A;Patient Experience:&amp;#x0D;&amp;#x0A;Patient-Centered Interaction&amp;#x0D;&amp;#x0A;&amp;quot;&quot;/&gt;&lt;property id=&quot;20307&quot; value=&quot;673&quot;/&gt;&lt;/object&gt;&lt;object type=&quot;3&quot; unique_id=&quot;10069&quot;&gt;&lt;property id=&quot;20148&quot; value=&quot;5&quot;/&gt;&lt;property id=&quot;20300&quot; value=&quot;Slide 61 - &amp;quot;A Patient-Centered Organization…&amp;quot;&quot;/&gt;&lt;property id=&quot;20307&quot; value=&quot;674&quot;/&gt;&lt;/object&gt;&lt;object type=&quot;3&quot; unique_id=&quot;10070&quot;&gt;&lt;property id=&quot;20148&quot; value=&quot;5&quot;/&gt;&lt;property id=&quot;20300&quot; value=&quot;Slide 67&quot;/&gt;&lt;property id=&quot;20307&quot; value=&quot;675&quot;/&gt;&lt;/object&gt;&lt;object type=&quot;3&quot; unique_id=&quot;10071&quot;&gt;&lt;property id=&quot;20148&quot; value=&quot;5&quot;/&gt;&lt;property id=&quot;20300&quot; value=&quot;Slide 64&quot;/&gt;&lt;property id=&quot;20307&quot; value=&quot;676&quot;/&gt;&lt;/object&gt;&lt;object type=&quot;3&quot; unique_id=&quot;10073&quot;&gt;&lt;property id=&quot;20148&quot; value=&quot;5&quot;/&gt;&lt;property id=&quot;20300&quot; value=&quot;Slide 68 - &amp;quot;Informal Assessments of Health Literacy&amp;quot;&quot;/&gt;&lt;property id=&quot;20307&quot; value=&quot;287&quot;/&gt;&lt;/object&gt;&lt;object type=&quot;3&quot; unique_id=&quot;10074&quot;&gt;&lt;property id=&quot;20148&quot; value=&quot;5&quot;/&gt;&lt;property id=&quot;20300&quot; value=&quot;Slide 69 - &amp;quot;Behaviors that May Indicate Limited Literacy &amp;quot;&quot;/&gt;&lt;property id=&quot;20307&quot; value=&quot;288&quot;/&gt;&lt;/object&gt;&lt;object type=&quot;3&quot; unique_id=&quot;10075&quot;&gt;&lt;property id=&quot;20148&quot; value=&quot;5&quot;/&gt;&lt;property id=&quot;20300&quot; value=&quot;Slide 70 - &amp;quot;Responses that May Indicate Limited Literacy&amp;quot;&quot;/&gt;&lt;property id=&quot;20307&quot; value=&quot;506&quot;/&gt;&lt;/object&gt;&lt;object type=&quot;3&quot; unique_id=&quot;10076&quot;&gt;&lt;property id=&quot;20148&quot; value=&quot;5&quot;/&gt;&lt;property id=&quot;20300&quot; value=&quot;Slide 71 - &amp;quot;Coping Mechanisms for Patients with Low Literacy&amp;quot;&quot;/&gt;&lt;property id=&quot;20307&quot; value=&quot;507&quot;/&gt;&lt;/object&gt;&lt;object type=&quot;3&quot; unique_id=&quot;10077&quot;&gt;&lt;property id=&quot;20148&quot; value=&quot;5&quot;/&gt;&lt;property id=&quot;20300&quot; value=&quot;Slide 72 - &amp;quot;&amp;#x0D;&amp;#x0A;&amp;#x0D;&amp;#x0A;&amp;#x0D;&amp;#x0A;&amp;#x0D;&amp;#x0A;&amp;#x0D;&amp;#x0A;&amp;#x0D;&amp;#x0A;&amp;#x0D;&amp;#x0A;&amp;#x0D;&amp;#x0A;&amp;#x0D;&amp;#x0A;&amp;#x0D;&amp;#x0A;Creating a Patient-Centered Environment&amp;quot;&quot;/&gt;&lt;property id=&quot;20307&quot; value=&quot;505&quot;/&gt;&lt;/object&gt;&lt;object type=&quot;3&quot; unique_id=&quot;10079&quot;&gt;&lt;property id=&quot;20148&quot; value=&quot;5&quot;/&gt;&lt;property id=&quot;20300&quot; value=&quot;Slide 77&quot;/&gt;&lt;property id=&quot;20307&quot; value=&quot;513&quot;/&gt;&lt;/object&gt;&lt;object type=&quot;3&quot; unique_id=&quot;10080&quot;&gt;&lt;property id=&quot;20148&quot; value=&quot;5&quot;/&gt;&lt;property id=&quot;20300&quot; value=&quot;Slide 78&quot;/&gt;&lt;property id=&quot;20307&quot; value=&quot;514&quot;/&gt;&lt;/object&gt;&lt;object type=&quot;3&quot; unique_id=&quot;10081&quot;&gt;&lt;property id=&quot;20148&quot; value=&quot;5&quot;/&gt;&lt;property id=&quot;20300&quot; value=&quot;Slide 79&quot;/&gt;&lt;property id=&quot;20307&quot; value=&quot;515&quot;/&gt;&lt;/object&gt;&lt;object type=&quot;3&quot; unique_id=&quot;10082&quot;&gt;&lt;property id=&quot;20148&quot; value=&quot;5&quot;/&gt;&lt;property id=&quot;20300&quot; value=&quot;Slide 80&quot;/&gt;&lt;property id=&quot;20307&quot; value=&quot;526&quot;/&gt;&lt;/object&gt;&lt;object type=&quot;3&quot; unique_id=&quot;10083&quot;&gt;&lt;property id=&quot;20148&quot; value=&quot;5&quot;/&gt;&lt;property id=&quot;20300&quot; value=&quot;Slide 81 - &amp;quot;Behaviors that Improve Communication&amp;quot;&quot;/&gt;&lt;property id=&quot;20307&quot; value=&quot;466&quot;/&gt;&lt;/object&gt;&lt;object type=&quot;3&quot; unique_id=&quot;10084&quot;&gt;&lt;property id=&quot;20148&quot; value=&quot;5&quot;/&gt;&lt;property id=&quot;20300&quot; value=&quot;Slide 82 - &amp;quot;Involve the Client Via Interaction&amp;quot;&quot;/&gt;&lt;property id=&quot;20307&quot; value=&quot;516&quot;/&gt;&lt;/object&gt;&lt;object type=&quot;3&quot; unique_id=&quot;10085&quot;&gt;&lt;property id=&quot;20148&quot; value=&quot;5&quot;/&gt;&lt;property id=&quot;20300&quot; value=&quot;Slide 83 - &amp;quot;Ways to communicate when you don’t speak the language&amp;quot;&quot;/&gt;&lt;property id=&quot;20307&quot; value=&quot;440&quot;/&gt;&lt;/object&gt;&lt;object type=&quot;3&quot; unique_id=&quot;10086&quot;&gt;&lt;property id=&quot;20148&quot; value=&quot;5&quot;/&gt;&lt;property id=&quot;20300&quot; value=&quot;Slide 84&quot;/&gt;&lt;property id=&quot;20307&quot; value=&quot;441&quot;/&gt;&lt;/object&gt;&lt;object type=&quot;3&quot; unique_id=&quot;10087&quot;&gt;&lt;property id=&quot;20148&quot; value=&quot;5&quot;/&gt;&lt;property id=&quot;20300&quot; value=&quot;Slide 85&quot;/&gt;&lt;property id=&quot;20307&quot; value=&quot;517&quot;/&gt;&lt;/object&gt;&lt;object type=&quot;3&quot; unique_id=&quot;10089&quot;&gt;&lt;property id=&quot;20148&quot; value=&quot;5&quot;/&gt;&lt;property id=&quot;20300&quot; value=&quot;Slide 75 - &amp;quot;Communicating to Improve the Patient Experience- Effective Communications&amp;#x0D;&amp;#x0A;&amp;quot;&quot;/&gt;&lt;property id=&quot;20307&quot; value=&quot;667&quot;/&gt;&lt;/object&gt;&lt;object type=&quot;3&quot; unique_id=&quot;10094&quot;&gt;&lt;property id=&quot;20148&quot; value=&quot;5&quot;/&gt;&lt;property id=&quot;20300&quot; value=&quot;Slide 86&quot;/&gt;&lt;property id=&quot;20307&quot; value=&quot;622&quot;/&gt;&lt;/object&gt;&lt;object type=&quot;3&quot; unique_id=&quot;10096&quot;&gt;&lt;property id=&quot;20148&quot; value=&quot;5&quot;/&gt;&lt;property id=&quot;20300&quot; value=&quot;Slide 87 - &amp;quot;Effective Non-verbal Communication&amp;quot;&quot;/&gt;&lt;property id=&quot;20307&quot; value=&quot;626&quot;/&gt;&lt;/object&gt;&lt;object type=&quot;3&quot; unique_id=&quot;10097&quot;&gt;&lt;property id=&quot;20148&quot; value=&quot;5&quot;/&gt;&lt;property id=&quot;20300&quot; value=&quot;Slide 89 - &amp;quot;Hearing the Spoken and Unspoken Messages&amp;quot;&quot;/&gt;&lt;property id=&quot;20307&quot; value=&quot;627&quot;/&gt;&lt;/object&gt;&lt;object type=&quot;3&quot; unique_id=&quot;10098&quot;&gt;&lt;property id=&quot;20148&quot; value=&quot;5&quot;/&gt;&lt;property id=&quot;20300&quot; value=&quot;Slide 90 - &amp;quot;Hearing the Message&amp;quot;&quot;/&gt;&lt;property id=&quot;20307&quot; value=&quot;628&quot;/&gt;&lt;/object&gt;&lt;object type=&quot;3&quot; unique_id=&quot;10099&quot;&gt;&lt;property id=&quot;20148&quot; value=&quot;5&quot;/&gt;&lt;property id=&quot;20300&quot; value=&quot;Slide 91 - &amp;quot;Effective Listening Behaviors&amp;quot;&quot;/&gt;&lt;property id=&quot;20307&quot; value=&quot;660&quot;/&gt;&lt;/object&gt;&lt;object type=&quot;3&quot; unique_id=&quot;10100&quot;&gt;&lt;property id=&quot;20148&quot; value=&quot;5&quot;/&gt;&lt;property id=&quot;20300&quot; value=&quot;Slide 92 - &amp;quot;To Hear the Message&amp;quot;&quot;/&gt;&lt;property id=&quot;20307&quot; value=&quot;632&quot;/&gt;&lt;/object&gt;&lt;object type=&quot;3&quot; unique_id=&quot;10101&quot;&gt;&lt;property id=&quot;20148&quot; value=&quot;5&quot;/&gt;&lt;property id=&quot;20300&quot; value=&quot;Slide 94 - &amp;quot;POLISHED THROUGH CROSS CULTURAL ENCOUNTERS&amp;#x0D;&amp;#x0A;&amp;#x0D;&amp;#x0A;practice! Practice! Practice!&amp;quot;&quot;/&gt;&lt;property id=&quot;20307&quot; value=&quot;638&quot;/&gt;&lt;/object&gt;&lt;object type=&quot;3&quot; unique_id=&quot;10103&quot;&gt;&lt;property id=&quot;20148&quot; value=&quot;5&quot;/&gt;&lt;property id=&quot;20300&quot; value=&quot;Slide 96 - &amp;quot;Case Study #1&amp;quot;&quot;/&gt;&lt;property id=&quot;20307&quot; value=&quot;662&quot;/&gt;&lt;/object&gt;&lt;object type=&quot;3&quot; unique_id=&quot;10104&quot;&gt;&lt;property id=&quot;20148&quot; value=&quot;5&quot;/&gt;&lt;property id=&quot;20300&quot; value=&quot;Slide 97 - &amp;quot;Case Study #2&amp;quot;&quot;/&gt;&lt;property id=&quot;20307&quot; value=&quot;663&quot;/&gt;&lt;/object&gt;&lt;object type=&quot;3&quot; unique_id=&quot;10105&quot;&gt;&lt;property id=&quot;20148&quot; value=&quot;5&quot;/&gt;&lt;property id=&quot;20300&quot; value=&quot;Slide 98 - &amp;quot;Case Study #3&amp;quot;&quot;/&gt;&lt;property id=&quot;20307&quot; value=&quot;664&quot;/&gt;&lt;/object&gt;&lt;object type=&quot;3&quot; unique_id=&quot;10106&quot;&gt;&lt;property id=&quot;20148&quot; value=&quot;5&quot;/&gt;&lt;property id=&quot;20300&quot; value=&quot;Slide 95 - &amp;quot;Bringing it all Together&amp;quot;&quot;/&gt;&lt;property id=&quot;20307&quot; value=&quot;659&quot;/&gt;&lt;/object&gt;&lt;object type=&quot;3&quot; unique_id=&quot;10107&quot;&gt;&lt;property id=&quot;20148&quot; value=&quot;5&quot;/&gt;&lt;property id=&quot;20300&quot; value=&quot;Slide 99&quot;/&gt;&lt;property id=&quot;20307&quot; value=&quot;522&quot;/&gt;&lt;/object&gt;&lt;object type=&quot;3&quot; unique_id=&quot;10638&quot;&gt;&lt;property id=&quot;20148&quot; value=&quot;5&quot;/&gt;&lt;property id=&quot;20300&quot; value=&quot;Slide 31 - &amp;quot;Chicken Soup Exercise  &amp;quot;&quot;/&gt;&lt;property id=&quot;20307&quot; value=&quot;680&quot;/&gt;&lt;/object&gt;&lt;object type=&quot;3&quot; unique_id=&quot;10641&quot;&gt;&lt;property id=&quot;20148&quot; value=&quot;5&quot;/&gt;&lt;property id=&quot;20300&quot; value=&quot;Slide 93 - &amp;quot;Listening Activity:  The ABCs of Actives Listening&amp;quot;&quot;/&gt;&lt;property id=&quot;20307&quot; value=&quot;683&quot;/&gt;&lt;/object&gt;&lt;object type=&quot;3&quot; unique_id=&quot;10642&quot;&gt;&lt;property id=&quot;20148&quot; value=&quot;5&quot;/&gt;&lt;property id=&quot;20300&quot; value=&quot;Slide 23&quot;/&gt;&lt;property id=&quot;20307&quot; value=&quot;690&quot;/&gt;&lt;/object&gt;&lt;object type=&quot;3&quot; unique_id=&quot;10643&quot;&gt;&lt;property id=&quot;20148&quot; value=&quot;5&quot;/&gt;&lt;property id=&quot;20300&quot; value=&quot;Slide 37&quot;/&gt;&lt;property id=&quot;20307&quot; value=&quot;685&quot;/&gt;&lt;/object&gt;&lt;object type=&quot;3&quot; unique_id=&quot;10644&quot;&gt;&lt;property id=&quot;20148&quot; value=&quot;5&quot;/&gt;&lt;property id=&quot;20300&quot; value=&quot;Slide 54&quot;/&gt;&lt;property id=&quot;20307&quot; value=&quot;691&quot;/&gt;&lt;/object&gt;&lt;object type=&quot;3&quot; unique_id=&quot;10645&quot;&gt;&lt;property id=&quot;20148&quot; value=&quot;5&quot;/&gt;&lt;property id=&quot;20300&quot; value=&quot;Slide 55 - &amp;quot;A Terrible Misunderstanding&amp;quot;&quot;/&gt;&lt;property id=&quot;20307&quot; value=&quot;692&quot;/&gt;&lt;/object&gt;&lt;object type=&quot;3&quot; unique_id=&quot;10646&quot;&gt;&lt;property id=&quot;20148&quot; value=&quot;5&quot;/&gt;&lt;property id=&quot;20300&quot; value=&quot;Slide 56 - &amp;quot;Video Presentation:&amp;#x0D;&amp;#x0A;&amp;#x0D;&amp;#x0A;Alicia Mercado’s Story&amp;#x0D;&amp;#x0A;&amp;#x0D;&amp;#x0A;&amp;#x0D;&amp;#x0A;&amp;#x0D;&amp;#x0A;&amp;#x0D;&amp;#x0A;&amp;#x0D;&amp;#x0A;&amp;quot;&quot;/&gt;&lt;property id=&quot;20307&quot; value=&quot;684&quot;/&gt;&lt;/object&gt;&lt;object type=&quot;3&quot; unique_id=&quot;10647&quot;&gt;&lt;property id=&quot;20148&quot; value=&quot;5&quot;/&gt;&lt;property id=&quot;20300&quot; value=&quot;Slide 73 - &amp;quot;Strategies for Clear Health Communication&amp;quot;&quot;/&gt;&lt;property id=&quot;20307&quot; value=&quot;686&quot;/&gt;&lt;/object&gt;&lt;object type=&quot;3&quot; unique_id=&quot;10648&quot;&gt;&lt;property id=&quot;20148&quot; value=&quot;5&quot;/&gt;&lt;property id=&quot;20300&quot; value=&quot;Slide 74 - &amp;quot;Why is Communication so Important?&amp;quot;&quot;/&gt;&lt;property id=&quot;20307&quot; value=&quot;687&quot;/&gt;&lt;/object&gt;&lt;object type=&quot;3&quot; unique_id=&quot;10649&quot;&gt;&lt;property id=&quot;20148&quot; value=&quot;5&quot;/&gt;&lt;property id=&quot;20300&quot; value=&quot;Slide 76&quot;/&gt;&lt;property id=&quot;20307&quot; value=&quot;688&quot;/&gt;&lt;/object&gt;&lt;object type=&quot;3&quot; unique_id=&quot;10650&quot;&gt;&lt;property id=&quot;20148&quot; value=&quot;5&quot;/&gt;&lt;property id=&quot;20300&quot; value=&quot;Slide 88 - &amp;quot;Group Exercise:  Non-verbal Communication Differences&amp;quot;&quot;/&gt;&lt;property id=&quot;20307&quot; value=&quot;689&quot;/&gt;&lt;/object&gt;&lt;object type=&quot;3&quot; unique_id=&quot;10989&quot;&gt;&lt;property id=&quot;20148&quot; value=&quot;5&quot;/&gt;&lt;property id=&quot;20300&quot; value=&quot;Slide 62 - &amp;quot;A Patient-Centered Organization…&amp;quot;&quot;/&gt;&lt;property id=&quot;20307&quot; value=&quot;693&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10595</TotalTime>
  <Words>4058</Words>
  <Application>Microsoft Office PowerPoint</Application>
  <PresentationFormat>On-screen Show (4:3)</PresentationFormat>
  <Paragraphs>380</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Median</vt:lpstr>
      <vt:lpstr>Strategies for Effective Patient Registration &amp; Outreach</vt:lpstr>
      <vt:lpstr>Learning Objectives</vt:lpstr>
      <vt:lpstr>Outline</vt:lpstr>
      <vt:lpstr>Why is this Important?</vt:lpstr>
      <vt:lpstr>Important Considerations in the Patient Registration Process</vt:lpstr>
      <vt:lpstr>How Do I Ask the Questions?</vt:lpstr>
      <vt:lpstr>What if the patient is reluctant to answer?</vt:lpstr>
      <vt:lpstr>What if I know the patient is an Agricultural Worker?  </vt:lpstr>
      <vt:lpstr>What if the patient is having difficulty filling out the form? </vt:lpstr>
      <vt:lpstr>General Tips and Strategies</vt:lpstr>
      <vt:lpstr>1.  Create a shame-free experience</vt:lpstr>
      <vt:lpstr>2.  Use universal precautions</vt:lpstr>
      <vt:lpstr>3.  Assess Communication Needs  </vt:lpstr>
      <vt:lpstr>4.  Practice Effective Communication Skills</vt:lpstr>
      <vt:lpstr>5.  Improve interpersonal communications</vt:lpstr>
      <vt:lpstr>6.  Use patient-friendly forms and materials</vt:lpstr>
      <vt:lpstr>7.  Be Aware of Cultural Diversity </vt:lpstr>
      <vt:lpstr>8. Empower, Involve &amp; Educate Patients</vt:lpstr>
      <vt:lpstr>Tips &amp; Strategies</vt:lpstr>
    </vt:vector>
  </TitlesOfParts>
  <Company>National Center for Farmworker Health,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estrada-boren</dc:creator>
  <cp:lastModifiedBy>Susan Hernandez</cp:lastModifiedBy>
  <cp:revision>742</cp:revision>
  <cp:lastPrinted>2018-07-09T21:33:55Z</cp:lastPrinted>
  <dcterms:created xsi:type="dcterms:W3CDTF">2007-11-28T22:17:00Z</dcterms:created>
  <dcterms:modified xsi:type="dcterms:W3CDTF">2018-07-09T21:38:51Z</dcterms:modified>
</cp:coreProperties>
</file>