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753600" cy="7315200"/>
  <p:notesSz cx="6858000" cy="9144000"/>
  <p:embeddedFontLst>
    <p:embeddedFont>
      <p:font typeface="Cabin 1" charset="1" panose="00000000000000000000"/>
      <p:regular r:id="rId14"/>
    </p:embeddedFont>
    <p:embeddedFont>
      <p:font typeface="Tahoma" charset="1" panose="020B0804030504040204"/>
      <p:regular r:id="rId15"/>
    </p:embeddedFont>
    <p:embeddedFont>
      <p:font typeface="Cabin 2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441756" y="6589460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4534541" y="4317676"/>
            <a:ext cx="293089" cy="0"/>
          </a:xfrm>
          <a:prstGeom prst="line">
            <a:avLst/>
          </a:prstGeom>
          <a:ln cap="flat" w="19050">
            <a:solidFill>
              <a:srgbClr val="0F5AA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2700595" y="659986"/>
            <a:ext cx="14006057" cy="3373442"/>
            <a:chOff x="0" y="0"/>
            <a:chExt cx="7336506" cy="17670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336506" cy="1767041"/>
            </a:xfrm>
            <a:custGeom>
              <a:avLst/>
              <a:gdLst/>
              <a:ahLst/>
              <a:cxnLst/>
              <a:rect r="r" b="b" t="t" l="l"/>
              <a:pathLst>
                <a:path h="1767041" w="7336506">
                  <a:moveTo>
                    <a:pt x="0" y="0"/>
                  </a:moveTo>
                  <a:lnTo>
                    <a:pt x="7336506" y="0"/>
                  </a:lnTo>
                  <a:lnTo>
                    <a:pt x="7336506" y="1767041"/>
                  </a:lnTo>
                  <a:lnTo>
                    <a:pt x="0" y="1767041"/>
                  </a:lnTo>
                  <a:close/>
                </a:path>
              </a:pathLst>
            </a:custGeom>
            <a:solidFill>
              <a:srgbClr val="2B2B2B">
                <a:alpha val="5882"/>
              </a:srgbClr>
            </a:solidFill>
            <a:ln w="285750" cap="sq">
              <a:solidFill>
                <a:srgbClr val="000000">
                  <a:alpha val="5882"/>
                </a:srgbClr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7336506" cy="1786091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06423" y="4450152"/>
            <a:ext cx="9340753" cy="1566312"/>
            <a:chOff x="0" y="0"/>
            <a:chExt cx="6102619" cy="102332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102619" cy="1023323"/>
            </a:xfrm>
            <a:custGeom>
              <a:avLst/>
              <a:gdLst/>
              <a:ahLst/>
              <a:cxnLst/>
              <a:rect r="r" b="b" t="t" l="l"/>
              <a:pathLst>
                <a:path h="1023323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1005917"/>
                  </a:lnTo>
                  <a:cubicBezTo>
                    <a:pt x="6102619" y="1015530"/>
                    <a:pt x="6094827" y="1023323"/>
                    <a:pt x="6085214" y="1023323"/>
                  </a:cubicBezTo>
                  <a:lnTo>
                    <a:pt x="17405" y="1023323"/>
                  </a:lnTo>
                  <a:cubicBezTo>
                    <a:pt x="7793" y="1023323"/>
                    <a:pt x="0" y="1015530"/>
                    <a:pt x="0" y="1005917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6102619" cy="1042373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8055142" y="6751834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7"/>
                </a:lnTo>
                <a:lnTo>
                  <a:pt x="0" y="44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735040" y="4554299"/>
            <a:ext cx="4283521" cy="127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3"/>
              </a:lnSpc>
            </a:pPr>
            <a:r>
              <a:rPr lang="en-US" sz="2431" i="true">
                <a:solidFill>
                  <a:srgbClr val="2B2B2B"/>
                </a:solidFill>
                <a:latin typeface="Cabin 1"/>
                <a:ea typeface="Cabin 1"/>
                <a:cs typeface="Cabin 1"/>
                <a:sym typeface="Cabin 1"/>
              </a:rPr>
              <a:t>[Presenter Name]</a:t>
            </a:r>
          </a:p>
          <a:p>
            <a:pPr algn="ctr">
              <a:lnSpc>
                <a:spcPts val="3403"/>
              </a:lnSpc>
            </a:pPr>
            <a:r>
              <a:rPr lang="en-US" sz="2431" i="true">
                <a:solidFill>
                  <a:srgbClr val="2B2B2B"/>
                </a:solidFill>
                <a:latin typeface="Cabin 1"/>
                <a:ea typeface="Cabin 1"/>
                <a:cs typeface="Cabin 1"/>
                <a:sym typeface="Cabin 1"/>
              </a:rPr>
              <a:t>[Organization Name]</a:t>
            </a:r>
          </a:p>
          <a:p>
            <a:pPr algn="ctr">
              <a:lnSpc>
                <a:spcPts val="3403"/>
              </a:lnSpc>
            </a:pPr>
            <a:r>
              <a:rPr lang="en-US" sz="2431" i="true">
                <a:solidFill>
                  <a:srgbClr val="2B2B2B"/>
                </a:solidFill>
                <a:latin typeface="Cabin 1"/>
                <a:ea typeface="Cabin 1"/>
                <a:cs typeface="Cabin 1"/>
                <a:sym typeface="Cabin 1"/>
              </a:rPr>
              <a:t>[Date]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3092" y="755236"/>
            <a:ext cx="9107416" cy="3124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Mitigating Secondary Trauma for Service Providers of Refugee, Immigrant, Migrant (RIM), and Farmworker communities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79954" y="6874125"/>
            <a:ext cx="1272222" cy="221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[Your logo here]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0255" y="6866531"/>
            <a:ext cx="4783614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[Presentation slides for leadership &amp; operational/frontline staff]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083594" y="6811741"/>
            <a:ext cx="366135" cy="331810"/>
          </a:xfrm>
          <a:custGeom>
            <a:avLst/>
            <a:gdLst/>
            <a:ahLst/>
            <a:cxnLst/>
            <a:rect r="r" b="b" t="t" l="l"/>
            <a:pathLst>
              <a:path h="331810" w="366135">
                <a:moveTo>
                  <a:pt x="0" y="0"/>
                </a:moveTo>
                <a:lnTo>
                  <a:pt x="366134" y="0"/>
                </a:lnTo>
                <a:lnTo>
                  <a:pt x="366134" y="331810"/>
                </a:lnTo>
                <a:lnTo>
                  <a:pt x="0" y="331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91439" y="6775917"/>
            <a:ext cx="366135" cy="331810"/>
          </a:xfrm>
          <a:custGeom>
            <a:avLst/>
            <a:gdLst/>
            <a:ahLst/>
            <a:cxnLst/>
            <a:rect r="r" b="b" t="t" l="l"/>
            <a:pathLst>
              <a:path h="331810" w="366135">
                <a:moveTo>
                  <a:pt x="0" y="0"/>
                </a:moveTo>
                <a:lnTo>
                  <a:pt x="366135" y="0"/>
                </a:lnTo>
                <a:lnTo>
                  <a:pt x="366135" y="331810"/>
                </a:lnTo>
                <a:lnTo>
                  <a:pt x="0" y="331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800396" y="5004039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68705" y="166841"/>
            <a:ext cx="366135" cy="331810"/>
          </a:xfrm>
          <a:custGeom>
            <a:avLst/>
            <a:gdLst/>
            <a:ahLst/>
            <a:cxnLst/>
            <a:rect r="r" b="b" t="t" l="l"/>
            <a:pathLst>
              <a:path h="331810" w="366135">
                <a:moveTo>
                  <a:pt x="0" y="0"/>
                </a:moveTo>
                <a:lnTo>
                  <a:pt x="366135" y="0"/>
                </a:lnTo>
                <a:lnTo>
                  <a:pt x="366135" y="331810"/>
                </a:lnTo>
                <a:lnTo>
                  <a:pt x="0" y="331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-501846" y="178033"/>
            <a:ext cx="10365864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= This symbol indicates content that should be edited as needed before presentation.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437451"/>
            <a:ext cx="15747488" cy="2111460"/>
            <a:chOff x="0" y="0"/>
            <a:chExt cx="8248684" cy="11060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106003"/>
            </a:xfrm>
            <a:custGeom>
              <a:avLst/>
              <a:gdLst/>
              <a:ahLst/>
              <a:cxnLst/>
              <a:rect r="r" b="b" t="t" l="l"/>
              <a:pathLst>
                <a:path h="1106003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106003"/>
                  </a:lnTo>
                  <a:lnTo>
                    <a:pt x="0" y="1106003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125053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40440" y="1453783"/>
            <a:ext cx="13290592" cy="4509556"/>
            <a:chOff x="0" y="0"/>
            <a:chExt cx="6961739" cy="23621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961739" cy="2362148"/>
            </a:xfrm>
            <a:custGeom>
              <a:avLst/>
              <a:gdLst/>
              <a:ahLst/>
              <a:cxnLst/>
              <a:rect r="r" b="b" t="t" l="l"/>
              <a:pathLst>
                <a:path h="2362148" w="6961739">
                  <a:moveTo>
                    <a:pt x="0" y="0"/>
                  </a:moveTo>
                  <a:lnTo>
                    <a:pt x="6961739" y="0"/>
                  </a:lnTo>
                  <a:lnTo>
                    <a:pt x="6961739" y="2362148"/>
                  </a:lnTo>
                  <a:lnTo>
                    <a:pt x="0" y="2362148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6961739" cy="2381199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6599516" y="2126775"/>
            <a:ext cx="2755499" cy="1445535"/>
            <a:chOff x="0" y="0"/>
            <a:chExt cx="6350000" cy="33312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3331210"/>
            </a:xfrm>
            <a:custGeom>
              <a:avLst/>
              <a:gdLst/>
              <a:ahLst/>
              <a:cxnLst/>
              <a:rect r="r" b="b" t="t" l="l"/>
              <a:pathLst>
                <a:path h="3331210" w="635000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blipFill>
              <a:blip r:embed="rId2"/>
              <a:stretch>
                <a:fillRect l="-31755" t="0" r="-31755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41756" y="681698"/>
            <a:ext cx="9107416" cy="64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Learning Objectives</a:t>
            </a:r>
          </a:p>
        </p:txBody>
      </p:sp>
      <p:sp>
        <p:nvSpPr>
          <p:cNvPr name="AutoShape 11" id="11"/>
          <p:cNvSpPr/>
          <p:nvPr/>
        </p:nvSpPr>
        <p:spPr>
          <a:xfrm flipV="true">
            <a:off x="441756" y="6589460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286052" y="6746798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3681" y="1990905"/>
            <a:ext cx="6271174" cy="3115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8171" indent="-239085" lvl="1">
              <a:lnSpc>
                <a:spcPts val="3100"/>
              </a:lnSpc>
              <a:buFont typeface="Arial"/>
              <a:buChar char="•"/>
            </a:pPr>
            <a:r>
              <a:rPr lang="en-US" sz="2214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Define secondary trauma in helping professionals who witness traumatic event</a:t>
            </a:r>
          </a:p>
          <a:p>
            <a:pPr algn="l" marL="478171" indent="-239085" lvl="1">
              <a:lnSpc>
                <a:spcPts val="3100"/>
              </a:lnSpc>
              <a:buFont typeface="Arial"/>
              <a:buChar char="•"/>
            </a:pPr>
            <a:r>
              <a:rPr lang="en-US" sz="2214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Describe how RIM community supporters, much like other helping professionals, can be susceptible to secondary trauma</a:t>
            </a:r>
          </a:p>
          <a:p>
            <a:pPr algn="l" marL="478171" indent="-239085" lvl="1">
              <a:lnSpc>
                <a:spcPts val="3100"/>
              </a:lnSpc>
              <a:buFont typeface="Arial"/>
              <a:buChar char="•"/>
            </a:pPr>
            <a:r>
              <a:rPr lang="en-US" sz="2214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Identify calls to action and helpful resources to address secondary trauma individually and systematically.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60346" y="6828106"/>
            <a:ext cx="127173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[Your logo here]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9247" y="6814479"/>
            <a:ext cx="5100042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[Presentation slides for leadership &amp; operational/frontline staff]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33681" y="674391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173190" y="6774051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5"/>
                </a:lnTo>
                <a:lnTo>
                  <a:pt x="0" y="4198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90885"/>
            <a:ext cx="15747488" cy="2111460"/>
            <a:chOff x="0" y="0"/>
            <a:chExt cx="8248684" cy="11060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106003"/>
            </a:xfrm>
            <a:custGeom>
              <a:avLst/>
              <a:gdLst/>
              <a:ahLst/>
              <a:cxnLst/>
              <a:rect r="r" b="b" t="t" l="l"/>
              <a:pathLst>
                <a:path h="1106003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106003"/>
                  </a:lnTo>
                  <a:lnTo>
                    <a:pt x="0" y="1106003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125053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374087"/>
            <a:ext cx="13444608" cy="3742894"/>
            <a:chOff x="0" y="0"/>
            <a:chExt cx="8783802" cy="24453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445355"/>
            </a:xfrm>
            <a:custGeom>
              <a:avLst/>
              <a:gdLst/>
              <a:ahLst/>
              <a:cxnLst/>
              <a:rect r="r" b="b" t="t" l="l"/>
              <a:pathLst>
                <a:path h="2445355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445355"/>
                  </a:lnTo>
                  <a:lnTo>
                    <a:pt x="0" y="2445355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464405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8288" y="2276051"/>
            <a:ext cx="9340753" cy="3729864"/>
            <a:chOff x="0" y="0"/>
            <a:chExt cx="6102619" cy="24368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2436842"/>
            </a:xfrm>
            <a:custGeom>
              <a:avLst/>
              <a:gdLst/>
              <a:ahLst/>
              <a:cxnLst/>
              <a:rect r="r" b="b" t="t" l="l"/>
              <a:pathLst>
                <a:path h="2436842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2419436"/>
                  </a:lnTo>
                  <a:cubicBezTo>
                    <a:pt x="6102619" y="2429049"/>
                    <a:pt x="6094827" y="2436842"/>
                    <a:pt x="6085214" y="2436842"/>
                  </a:cubicBezTo>
                  <a:lnTo>
                    <a:pt x="17405" y="2436842"/>
                  </a:lnTo>
                  <a:cubicBezTo>
                    <a:pt x="7793" y="2436842"/>
                    <a:pt x="0" y="2429049"/>
                    <a:pt x="0" y="2419436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245589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441756" y="6505104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355868" y="6643392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31237" y="2312042"/>
            <a:ext cx="6260346" cy="3576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Who Is at Risk?</a:t>
            </a:r>
          </a:p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Common among first responders and medical professionals (law enforcement, military, EMS).</a:t>
            </a:r>
          </a:p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Also impacts direct service staff such as community health workers, case managers, and thos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 serving refugee, immigrant, migrant (RIM), and farmworker communities.</a:t>
            </a:r>
          </a:p>
          <a:p>
            <a:pPr algn="l">
              <a:lnSpc>
                <a:spcPts val="1247"/>
              </a:lnSpc>
            </a:pPr>
          </a:p>
          <a:p>
            <a:pPr algn="l">
              <a:lnSpc>
                <a:spcPts val="2507"/>
              </a:lnSpc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Why Are These Roles Are Vulnerable?</a:t>
            </a:r>
          </a:p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Workplaces serving RIM communities face high emotional demands.</a:t>
            </a:r>
          </a:p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Staff regularly encounter individuals experiencing acute anxiety, PTSD, panic attacks, and depression.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770830" y="1881084"/>
            <a:ext cx="3348427" cy="4519245"/>
          </a:xfrm>
          <a:custGeom>
            <a:avLst/>
            <a:gdLst/>
            <a:ahLst/>
            <a:cxnLst/>
            <a:rect r="r" b="b" t="t" l="l"/>
            <a:pathLst>
              <a:path h="4519245" w="3348427">
                <a:moveTo>
                  <a:pt x="0" y="0"/>
                </a:moveTo>
                <a:lnTo>
                  <a:pt x="3348427" y="0"/>
                </a:lnTo>
                <a:lnTo>
                  <a:pt x="3348427" y="4519245"/>
                </a:lnTo>
                <a:lnTo>
                  <a:pt x="0" y="4519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06316" y="286135"/>
            <a:ext cx="78638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Secondary &amp; Vicarious Trauma in Direct Service Professions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3823" y="6711073"/>
            <a:ext cx="127173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[Your logo here]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1328" y="6711073"/>
            <a:ext cx="5101590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[Presentation slides for leadership &amp; operational/frontline staff]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413181" y="6686308"/>
            <a:ext cx="350345" cy="317500"/>
          </a:xfrm>
          <a:custGeom>
            <a:avLst/>
            <a:gdLst/>
            <a:ahLst/>
            <a:cxnLst/>
            <a:rect r="r" b="b" t="t" l="l"/>
            <a:pathLst>
              <a:path h="317500" w="350345">
                <a:moveTo>
                  <a:pt x="0" y="0"/>
                </a:moveTo>
                <a:lnTo>
                  <a:pt x="350346" y="0"/>
                </a:lnTo>
                <a:lnTo>
                  <a:pt x="350346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436328" y="6686308"/>
            <a:ext cx="350345" cy="317500"/>
          </a:xfrm>
          <a:custGeom>
            <a:avLst/>
            <a:gdLst/>
            <a:ahLst/>
            <a:cxnLst/>
            <a:rect r="r" b="b" t="t" l="l"/>
            <a:pathLst>
              <a:path h="317500" w="350345">
                <a:moveTo>
                  <a:pt x="0" y="0"/>
                </a:moveTo>
                <a:lnTo>
                  <a:pt x="350345" y="0"/>
                </a:lnTo>
                <a:lnTo>
                  <a:pt x="350345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90885"/>
            <a:ext cx="15747488" cy="2111460"/>
            <a:chOff x="0" y="0"/>
            <a:chExt cx="8248684" cy="11060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106003"/>
            </a:xfrm>
            <a:custGeom>
              <a:avLst/>
              <a:gdLst/>
              <a:ahLst/>
              <a:cxnLst/>
              <a:rect r="r" b="b" t="t" l="l"/>
              <a:pathLst>
                <a:path h="1106003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106003"/>
                  </a:lnTo>
                  <a:lnTo>
                    <a:pt x="0" y="1106003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125053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374087"/>
            <a:ext cx="13444608" cy="3535705"/>
            <a:chOff x="0" y="0"/>
            <a:chExt cx="8783802" cy="23099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309991"/>
            </a:xfrm>
            <a:custGeom>
              <a:avLst/>
              <a:gdLst/>
              <a:ahLst/>
              <a:cxnLst/>
              <a:rect r="r" b="b" t="t" l="l"/>
              <a:pathLst>
                <a:path h="2309991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309991"/>
                  </a:lnTo>
                  <a:lnTo>
                    <a:pt x="0" y="2309991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329041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8288" y="2374087"/>
            <a:ext cx="9340753" cy="3409399"/>
            <a:chOff x="0" y="0"/>
            <a:chExt cx="6102619" cy="22274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2227472"/>
            </a:xfrm>
            <a:custGeom>
              <a:avLst/>
              <a:gdLst/>
              <a:ahLst/>
              <a:cxnLst/>
              <a:rect r="r" b="b" t="t" l="l"/>
              <a:pathLst>
                <a:path h="2227472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2210066"/>
                  </a:lnTo>
                  <a:cubicBezTo>
                    <a:pt x="6102619" y="2219679"/>
                    <a:pt x="6094827" y="2227472"/>
                    <a:pt x="6085214" y="2227472"/>
                  </a:cubicBezTo>
                  <a:lnTo>
                    <a:pt x="17405" y="2227472"/>
                  </a:lnTo>
                  <a:cubicBezTo>
                    <a:pt x="7793" y="2227472"/>
                    <a:pt x="0" y="2219679"/>
                    <a:pt x="0" y="2210066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224652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441756" y="6762503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430079" y="6776966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7"/>
                </a:lnTo>
                <a:lnTo>
                  <a:pt x="0" y="44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31237" y="2491810"/>
            <a:ext cx="6188261" cy="320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Exposure occurs through witnessing distressing events, managing ongoing emotional crises, or hearing about suffering and injustice.</a:t>
            </a:r>
          </a:p>
          <a:p>
            <a:pPr algn="l">
              <a:lnSpc>
                <a:spcPts val="547"/>
              </a:lnSpc>
            </a:pPr>
          </a:p>
          <a:p>
            <a:pPr algn="l">
              <a:lnSpc>
                <a:spcPts val="2507"/>
              </a:lnSpc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Impact on Employees</a:t>
            </a:r>
          </a:p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Emotional toll due to close, caring relatio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nships with clients.</a:t>
            </a:r>
          </a:p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Common symptoms: emotional numbness, sleep issues, intrusive thoughts, irritability, and difficulty concentrating.</a:t>
            </a:r>
          </a:p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Ongoing exposure can lead to secondary and vicarious trauma, reducing well-being, resilience, and job effectiveness.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789264" y="1838214"/>
            <a:ext cx="3348427" cy="4519245"/>
          </a:xfrm>
          <a:custGeom>
            <a:avLst/>
            <a:gdLst/>
            <a:ahLst/>
            <a:cxnLst/>
            <a:rect r="r" b="b" t="t" l="l"/>
            <a:pathLst>
              <a:path h="4519245" w="3348427">
                <a:moveTo>
                  <a:pt x="0" y="0"/>
                </a:moveTo>
                <a:lnTo>
                  <a:pt x="3348427" y="0"/>
                </a:lnTo>
                <a:lnTo>
                  <a:pt x="3348427" y="4519246"/>
                </a:lnTo>
                <a:lnTo>
                  <a:pt x="0" y="4519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06316" y="286135"/>
            <a:ext cx="78638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Secondary &amp; Vicarious Trauma in Direct Service Professions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242231" y="6090767"/>
            <a:ext cx="9552261" cy="54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7"/>
              </a:lnSpc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Recognizing and addressing trauma is essential for sustaining </a:t>
            </a:r>
          </a:p>
          <a:p>
            <a:pPr algn="ctr">
              <a:lnSpc>
                <a:spcPts val="1415"/>
              </a:lnSpc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a healthy, compassionate, and emotionally safe workforce.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10493" y="6836392"/>
            <a:ext cx="1271736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[Your logo here]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6239" y="6844647"/>
            <a:ext cx="5101590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[Presentation slides for leadership &amp; operational/frontline staff]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33681" y="674391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287832" y="6804219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238510"/>
            <a:ext cx="15747488" cy="1402617"/>
            <a:chOff x="0" y="0"/>
            <a:chExt cx="8248684" cy="734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734704"/>
            </a:xfrm>
            <a:custGeom>
              <a:avLst/>
              <a:gdLst/>
              <a:ahLst/>
              <a:cxnLst/>
              <a:rect r="r" b="b" t="t" l="l"/>
              <a:pathLst>
                <a:path h="734704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734704"/>
                  </a:lnTo>
                  <a:lnTo>
                    <a:pt x="0" y="734704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753754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1795927"/>
            <a:ext cx="13444608" cy="3799699"/>
            <a:chOff x="0" y="0"/>
            <a:chExt cx="8783802" cy="24824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482468"/>
            </a:xfrm>
            <a:custGeom>
              <a:avLst/>
              <a:gdLst/>
              <a:ahLst/>
              <a:cxnLst/>
              <a:rect r="r" b="b" t="t" l="l"/>
              <a:pathLst>
                <a:path h="2482468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482468"/>
                  </a:lnTo>
                  <a:lnTo>
                    <a:pt x="0" y="2482468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501518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6423" y="1964127"/>
            <a:ext cx="9340753" cy="3409399"/>
            <a:chOff x="0" y="0"/>
            <a:chExt cx="6102619" cy="22274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2227472"/>
            </a:xfrm>
            <a:custGeom>
              <a:avLst/>
              <a:gdLst/>
              <a:ahLst/>
              <a:cxnLst/>
              <a:rect r="r" b="b" t="t" l="l"/>
              <a:pathLst>
                <a:path h="2227472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2210066"/>
                  </a:lnTo>
                  <a:cubicBezTo>
                    <a:pt x="6102619" y="2219679"/>
                    <a:pt x="6094827" y="2227472"/>
                    <a:pt x="6085214" y="2227472"/>
                  </a:cubicBezTo>
                  <a:lnTo>
                    <a:pt x="17405" y="2227472"/>
                  </a:lnTo>
                  <a:cubicBezTo>
                    <a:pt x="7793" y="2227472"/>
                    <a:pt x="0" y="2219679"/>
                    <a:pt x="0" y="2210066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224652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441756" y="6705353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187188" y="6767441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7"/>
                </a:lnTo>
                <a:lnTo>
                  <a:pt x="0" y="447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12711" y="2081850"/>
            <a:ext cx="9128179" cy="3135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Exposure to others’ trauma can lead to several related experiences—often confused or used interchangeably—such as vicarious trau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ma, secondary trauma, compassion fatigue, and burnout. Though they may overlap, disti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nguishing them is essential for addressing them effectively.</a:t>
            </a:r>
          </a:p>
          <a:p>
            <a:pPr algn="l" marL="773435" indent="-257812" lvl="2">
              <a:lnSpc>
                <a:spcPts val="2507"/>
              </a:lnSpc>
              <a:buFont typeface="Arial"/>
              <a:buChar char="⚬"/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Secondary Traumatic Stress (STS)</a:t>
            </a:r>
          </a:p>
          <a:p>
            <a:pPr algn="l" marL="1160152" indent="-290038" lvl="3">
              <a:lnSpc>
                <a:spcPts val="2507"/>
              </a:lnSpc>
              <a:buFont typeface="Arial"/>
              <a:buChar char="￭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Occurs when individuals develop PTSD-like symptoms</a:t>
            </a:r>
          </a:p>
          <a:p>
            <a:pPr algn="l" marL="1160152" indent="-290038" lvl="3">
              <a:lnSpc>
                <a:spcPts val="2507"/>
              </a:lnSpc>
              <a:buFont typeface="Arial"/>
              <a:buChar char="￭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Results from indirect exposure to another person’s traumatic event</a:t>
            </a:r>
          </a:p>
          <a:p>
            <a:pPr algn="l" marL="773435" indent="-257812" lvl="2">
              <a:lnSpc>
                <a:spcPts val="2507"/>
              </a:lnSpc>
              <a:buFont typeface="Arial"/>
              <a:buChar char="⚬"/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Vicarious Trauma</a:t>
            </a:r>
          </a:p>
          <a:p>
            <a:pPr algn="l" marL="1160152" indent="-290038" lvl="3">
              <a:lnSpc>
                <a:spcPts val="2507"/>
              </a:lnSpc>
              <a:buFont typeface="Arial"/>
              <a:buChar char="￭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Develops through repeated exposure to others’ traumatic experiences</a:t>
            </a:r>
          </a:p>
          <a:p>
            <a:pPr algn="l" marL="1160152" indent="-290038" lvl="3">
              <a:lnSpc>
                <a:spcPts val="2507"/>
              </a:lnSpc>
              <a:buFont typeface="Arial"/>
              <a:buChar char="￭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Can affect emotional, cognitive, and physical wellbeing over time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12786" y="286135"/>
            <a:ext cx="8536600" cy="1267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Secondary Trauma </a:t>
            </a:r>
          </a:p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&amp; Vicarious Trauma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75509" y="6835122"/>
            <a:ext cx="1272222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[Your logo here]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0746" y="6835122"/>
            <a:ext cx="5101590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[Presentation slides for leadership &amp; operational/frontline staff]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81120" y="6781068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155270" y="6781068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41972"/>
            <a:ext cx="15747488" cy="2015346"/>
            <a:chOff x="0" y="0"/>
            <a:chExt cx="8248684" cy="10556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055657"/>
            </a:xfrm>
            <a:custGeom>
              <a:avLst/>
              <a:gdLst/>
              <a:ahLst/>
              <a:cxnLst/>
              <a:rect r="r" b="b" t="t" l="l"/>
              <a:pathLst>
                <a:path h="1055657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055657"/>
                  </a:lnTo>
                  <a:lnTo>
                    <a:pt x="0" y="1055657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074707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157318"/>
            <a:ext cx="13444608" cy="4524513"/>
            <a:chOff x="0" y="0"/>
            <a:chExt cx="8783802" cy="29560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956012"/>
            </a:xfrm>
            <a:custGeom>
              <a:avLst/>
              <a:gdLst/>
              <a:ahLst/>
              <a:cxnLst/>
              <a:rect r="r" b="b" t="t" l="l"/>
              <a:pathLst>
                <a:path h="2956012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956012"/>
                  </a:lnTo>
                  <a:lnTo>
                    <a:pt x="0" y="2956012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97506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6423" y="2224088"/>
            <a:ext cx="9340753" cy="3517528"/>
            <a:chOff x="0" y="0"/>
            <a:chExt cx="6102619" cy="22981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2298116"/>
            </a:xfrm>
            <a:custGeom>
              <a:avLst/>
              <a:gdLst/>
              <a:ahLst/>
              <a:cxnLst/>
              <a:rect r="r" b="b" t="t" l="l"/>
              <a:pathLst>
                <a:path h="2298116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2280710"/>
                  </a:lnTo>
                  <a:cubicBezTo>
                    <a:pt x="6102619" y="2290323"/>
                    <a:pt x="6094827" y="2298116"/>
                    <a:pt x="6085214" y="2298116"/>
                  </a:cubicBezTo>
                  <a:lnTo>
                    <a:pt x="17405" y="2298116"/>
                  </a:lnTo>
                  <a:cubicBezTo>
                    <a:pt x="7793" y="2298116"/>
                    <a:pt x="0" y="2290323"/>
                    <a:pt x="0" y="2280710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2317166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05554" y="2235999"/>
            <a:ext cx="8816526" cy="4390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6718" indent="-193359" lvl="1">
              <a:lnSpc>
                <a:spcPts val="2507"/>
              </a:lnSpc>
              <a:buFont typeface="Arial"/>
              <a:buChar char="•"/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Secondary Trauma &amp; Vicarious Trauma</a:t>
            </a:r>
          </a:p>
          <a:p>
            <a:pPr algn="l">
              <a:lnSpc>
                <a:spcPts val="2507"/>
              </a:lnSpc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        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Reactions to indirect trauma often occur automatically and may vary by individual. </a:t>
            </a:r>
          </a:p>
          <a:p>
            <a:pPr algn="l">
              <a:lnSpc>
                <a:spcPts val="2507"/>
              </a:lnSpc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        Key warning signs among at-risk employees include:</a:t>
            </a:r>
          </a:p>
          <a:p>
            <a:pPr algn="l" marL="773437" indent="-257812" lvl="2">
              <a:lnSpc>
                <a:spcPts val="2507"/>
              </a:lnSpc>
              <a:buFont typeface="Arial"/>
              <a:buChar char="⚬"/>
            </a:pPr>
            <a:r>
              <a:rPr lang="en-US" sz="1791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Physical symptoms</a:t>
            </a: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: headaches, heartburn, rashes</a:t>
            </a:r>
          </a:p>
          <a:p>
            <a:pPr algn="l" marL="773437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Emotional volatility: rapid or intense emotional shifts</a:t>
            </a:r>
          </a:p>
          <a:p>
            <a:pPr algn="l" marL="773437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Irritability, grief, anxiety, anger</a:t>
            </a:r>
          </a:p>
          <a:p>
            <a:pPr algn="l" marL="773437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Social withdrawal and isolation</a:t>
            </a:r>
          </a:p>
          <a:p>
            <a:pPr algn="l" marL="773437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Disrupted personal relationships</a:t>
            </a:r>
          </a:p>
          <a:p>
            <a:pPr algn="l" marL="773437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Substance use to self-soothe</a:t>
            </a:r>
          </a:p>
          <a:p>
            <a:pPr algn="l" marL="773437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Feelings of disconnection, compassion fatigue, loss of purpose or hope</a:t>
            </a:r>
          </a:p>
          <a:p>
            <a:pPr algn="l" marL="773437" indent="-257812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Burnout: prolonged emotional, mental, and physical exhaustion</a:t>
            </a:r>
          </a:p>
          <a:p>
            <a:pPr algn="l">
              <a:lnSpc>
                <a:spcPts val="827"/>
              </a:lnSpc>
            </a:pPr>
          </a:p>
          <a:p>
            <a:pPr algn="l" marL="343539" indent="-171770" lvl="1">
              <a:lnSpc>
                <a:spcPts val="2227"/>
              </a:lnSpc>
              <a:buFont typeface="Arial"/>
              <a:buChar char="•"/>
            </a:pPr>
            <a:r>
              <a:rPr lang="en-US" sz="159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Why Does This Matter?</a:t>
            </a:r>
          </a:p>
          <a:p>
            <a:pPr algn="l">
              <a:lnSpc>
                <a:spcPts val="2227"/>
              </a:lnSpc>
            </a:pPr>
            <a:r>
              <a:rPr lang="en-US" sz="15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        Unrecognized and unaddressed STS can seriously impact community workers, </a:t>
            </a:r>
          </a:p>
          <a:p>
            <a:pPr algn="l">
              <a:lnSpc>
                <a:spcPts val="2227"/>
              </a:lnSpc>
            </a:pPr>
            <a:r>
              <a:rPr lang="en-US" sz="15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        </a:t>
            </a:r>
            <a:r>
              <a:rPr lang="en-US" sz="15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their clients, and their organizations.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2786" y="209935"/>
            <a:ext cx="85366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Common Behaviors and Symptoms of Secondary Traumatic Stress (STS)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489861" y="6796131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7109282" y="6934418"/>
            <a:ext cx="1272222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[Your logo here]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8487599" y="6848693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62939" y="6916375"/>
            <a:ext cx="5101590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[Presentation slides for leadership &amp; operational/frontline staff]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33706" y="6843756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444834" y="6880364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90885"/>
            <a:ext cx="15747488" cy="2015346"/>
            <a:chOff x="0" y="0"/>
            <a:chExt cx="8248684" cy="10556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055657"/>
            </a:xfrm>
            <a:custGeom>
              <a:avLst/>
              <a:gdLst/>
              <a:ahLst/>
              <a:cxnLst/>
              <a:rect r="r" b="b" t="t" l="l"/>
              <a:pathLst>
                <a:path h="1055657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055657"/>
                  </a:lnTo>
                  <a:lnTo>
                    <a:pt x="0" y="1055657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074707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244331"/>
            <a:ext cx="13444608" cy="3910813"/>
            <a:chOff x="0" y="0"/>
            <a:chExt cx="8783802" cy="2555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555062"/>
            </a:xfrm>
            <a:custGeom>
              <a:avLst/>
              <a:gdLst/>
              <a:ahLst/>
              <a:cxnLst/>
              <a:rect r="r" b="b" t="t" l="l"/>
              <a:pathLst>
                <a:path h="2555062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555062"/>
                  </a:lnTo>
                  <a:lnTo>
                    <a:pt x="0" y="2555062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57411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6423" y="2243138"/>
            <a:ext cx="9340753" cy="814313"/>
            <a:chOff x="0" y="0"/>
            <a:chExt cx="6102619" cy="5320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532017"/>
            </a:xfrm>
            <a:custGeom>
              <a:avLst/>
              <a:gdLst/>
              <a:ahLst/>
              <a:cxnLst/>
              <a:rect r="r" b="b" t="t" l="l"/>
              <a:pathLst>
                <a:path h="532017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514612"/>
                  </a:lnTo>
                  <a:cubicBezTo>
                    <a:pt x="6102619" y="524225"/>
                    <a:pt x="6094827" y="532017"/>
                    <a:pt x="6085214" y="532017"/>
                  </a:cubicBezTo>
                  <a:lnTo>
                    <a:pt x="17405" y="532017"/>
                  </a:lnTo>
                  <a:cubicBezTo>
                    <a:pt x="7793" y="532017"/>
                    <a:pt x="0" y="524225"/>
                    <a:pt x="0" y="514612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551067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12786" y="2264574"/>
            <a:ext cx="8885623" cy="3678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07"/>
              </a:lnSpc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Early recognition and treatment of symptoms is essential to protect employees’ emotional well-being, worldview, and service capacity.</a:t>
            </a:r>
          </a:p>
          <a:p>
            <a:pPr algn="l">
              <a:lnSpc>
                <a:spcPts val="1807"/>
              </a:lnSpc>
            </a:pPr>
          </a:p>
          <a:p>
            <a:pPr algn="l" marL="386719" indent="-193360" lvl="1">
              <a:lnSpc>
                <a:spcPts val="2507"/>
              </a:lnSpc>
              <a:buFont typeface="Arial"/>
              <a:buChar char="•"/>
            </a:pPr>
            <a:r>
              <a:rPr lang="en-US" sz="179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Prev</a:t>
            </a:r>
            <a:r>
              <a:rPr lang="en-US" sz="179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ention Strategies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Provide access to mental health resources (e.g., insurance covering confidential counseling).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Partner with local gyms/health clubs for discounted memberships for employees and families.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Implement an organizational secondary trauma health-assessment tool.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Ensure fair pay and adequate paid time off.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Strengthen sick-leave policies by adding Emotional Well-Being Days to normalize self-care.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2786" y="238510"/>
            <a:ext cx="85366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Organizational Strategies to Reduce Risk of Vicarious Trauma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441756" y="6589460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8229447" y="6746798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582313" y="6788444"/>
            <a:ext cx="1272222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[Your logo here]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6725" y="6765848"/>
            <a:ext cx="4077335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[Additional presentation slides for leadership staff]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10091" y="674391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976938" y="676042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13720" y="190885"/>
            <a:ext cx="15747488" cy="2015346"/>
            <a:chOff x="0" y="0"/>
            <a:chExt cx="8248684" cy="10556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48684" cy="1055657"/>
            </a:xfrm>
            <a:custGeom>
              <a:avLst/>
              <a:gdLst/>
              <a:ahLst/>
              <a:cxnLst/>
              <a:rect r="r" b="b" t="t" l="l"/>
              <a:pathLst>
                <a:path h="1055657" w="8248684">
                  <a:moveTo>
                    <a:pt x="0" y="0"/>
                  </a:moveTo>
                  <a:lnTo>
                    <a:pt x="8248684" y="0"/>
                  </a:lnTo>
                  <a:lnTo>
                    <a:pt x="8248684" y="1055657"/>
                  </a:lnTo>
                  <a:lnTo>
                    <a:pt x="0" y="1055657"/>
                  </a:lnTo>
                  <a:close/>
                </a:path>
              </a:pathLst>
            </a:custGeom>
            <a:solidFill>
              <a:srgbClr val="2B2B2B">
                <a:alpha val="470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248684" cy="1074707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5366" y="2244331"/>
            <a:ext cx="13444608" cy="3910813"/>
            <a:chOff x="0" y="0"/>
            <a:chExt cx="8783802" cy="2555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83802" cy="2555062"/>
            </a:xfrm>
            <a:custGeom>
              <a:avLst/>
              <a:gdLst/>
              <a:ahLst/>
              <a:cxnLst/>
              <a:rect r="r" b="b" t="t" l="l"/>
              <a:pathLst>
                <a:path h="2555062" w="8783802">
                  <a:moveTo>
                    <a:pt x="0" y="0"/>
                  </a:moveTo>
                  <a:lnTo>
                    <a:pt x="8783802" y="0"/>
                  </a:lnTo>
                  <a:lnTo>
                    <a:pt x="8783802" y="2555062"/>
                  </a:lnTo>
                  <a:lnTo>
                    <a:pt x="0" y="2555062"/>
                  </a:lnTo>
                  <a:close/>
                </a:path>
              </a:pathLst>
            </a:custGeom>
            <a:solidFill>
              <a:srgbClr val="0F5A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783802" cy="2574112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6423" y="2243138"/>
            <a:ext cx="9340753" cy="1071488"/>
            <a:chOff x="0" y="0"/>
            <a:chExt cx="6102619" cy="7000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02619" cy="700038"/>
            </a:xfrm>
            <a:custGeom>
              <a:avLst/>
              <a:gdLst/>
              <a:ahLst/>
              <a:cxnLst/>
              <a:rect r="r" b="b" t="t" l="l"/>
              <a:pathLst>
                <a:path h="700038" w="6102619">
                  <a:moveTo>
                    <a:pt x="17405" y="0"/>
                  </a:moveTo>
                  <a:lnTo>
                    <a:pt x="6085214" y="0"/>
                  </a:lnTo>
                  <a:cubicBezTo>
                    <a:pt x="6094827" y="0"/>
                    <a:pt x="6102619" y="7793"/>
                    <a:pt x="6102619" y="17405"/>
                  </a:cubicBezTo>
                  <a:lnTo>
                    <a:pt x="6102619" y="682633"/>
                  </a:lnTo>
                  <a:cubicBezTo>
                    <a:pt x="6102619" y="692245"/>
                    <a:pt x="6094827" y="700038"/>
                    <a:pt x="6085214" y="700038"/>
                  </a:cubicBezTo>
                  <a:lnTo>
                    <a:pt x="17405" y="700038"/>
                  </a:lnTo>
                  <a:cubicBezTo>
                    <a:pt x="7793" y="700038"/>
                    <a:pt x="0" y="692245"/>
                    <a:pt x="0" y="682633"/>
                  </a:cubicBezTo>
                  <a:lnTo>
                    <a:pt x="0" y="17405"/>
                  </a:lnTo>
                  <a:cubicBezTo>
                    <a:pt x="0" y="7793"/>
                    <a:pt x="7793" y="0"/>
                    <a:pt x="17405" y="0"/>
                  </a:cubicBezTo>
                  <a:close/>
                </a:path>
              </a:pathLst>
            </a:custGeom>
            <a:solidFill>
              <a:srgbClr val="F0B8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6102619" cy="719088"/>
            </a:xfrm>
            <a:prstGeom prst="rect">
              <a:avLst/>
            </a:prstGeom>
          </p:spPr>
          <p:txBody>
            <a:bodyPr anchor="ctr" rtlCol="false" tIns="34756" lIns="34756" bIns="34756" rIns="34756"/>
            <a:lstStyle/>
            <a:p>
              <a:pPr algn="ctr">
                <a:lnSpc>
                  <a:spcPts val="114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flipV="true">
            <a:off x="441756" y="6589460"/>
            <a:ext cx="9057285" cy="14463"/>
          </a:xfrm>
          <a:prstGeom prst="line">
            <a:avLst/>
          </a:prstGeom>
          <a:ln cap="flat" w="38100">
            <a:solidFill>
              <a:srgbClr val="F0B8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8147574" y="6746798"/>
            <a:ext cx="1068962" cy="447147"/>
          </a:xfrm>
          <a:custGeom>
            <a:avLst/>
            <a:gdLst/>
            <a:ahLst/>
            <a:cxnLst/>
            <a:rect r="r" b="b" t="t" l="l"/>
            <a:pathLst>
              <a:path h="447147" w="1068962">
                <a:moveTo>
                  <a:pt x="0" y="0"/>
                </a:moveTo>
                <a:lnTo>
                  <a:pt x="1068962" y="0"/>
                </a:lnTo>
                <a:lnTo>
                  <a:pt x="1068962" y="447148"/>
                </a:lnTo>
                <a:lnTo>
                  <a:pt x="0" y="447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82412" y="676042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2" y="0"/>
                </a:lnTo>
                <a:lnTo>
                  <a:pt x="463332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12786" y="2255049"/>
            <a:ext cx="8885623" cy="945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6719" indent="-193360" lvl="1">
              <a:lnSpc>
                <a:spcPts val="2507"/>
              </a:lnSpc>
              <a:buFont typeface="Arial"/>
              <a:buChar char="•"/>
            </a:pP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ead</a:t>
            </a:r>
            <a:r>
              <a:rPr lang="en-US" sz="179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ership &amp; Support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Maintain open communication; offer ongoing supervision, guidance, and feedback.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000000"/>
                </a:solidFill>
                <a:latin typeface="Cabin 1"/>
                <a:ea typeface="Cabin 1"/>
                <a:cs typeface="Cabin 1"/>
                <a:sym typeface="Cabin 1"/>
              </a:rPr>
              <a:t>Encourage strong community connections among staff.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2786" y="238510"/>
            <a:ext cx="8536600" cy="1886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7"/>
              </a:lnSpc>
            </a:pPr>
            <a:r>
              <a:rPr lang="en-US" sz="4897">
                <a:solidFill>
                  <a:srgbClr val="0F5AA6"/>
                </a:solidFill>
                <a:latin typeface="Tahoma"/>
                <a:ea typeface="Tahoma"/>
                <a:cs typeface="Tahoma"/>
                <a:sym typeface="Tahoma"/>
              </a:rPr>
              <a:t>Workplace Practices That Promote Well-Being &amp; Resilience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12786" y="3447976"/>
            <a:ext cx="8885623" cy="2202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6719" indent="-193360" lvl="1">
              <a:lnSpc>
                <a:spcPts val="2507"/>
              </a:lnSpc>
              <a:buFont typeface="Arial"/>
              <a:buChar char="•"/>
            </a:pPr>
            <a:r>
              <a:rPr lang="en-US" sz="179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Build Connections &amp; Team Culture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Hold regular team workshops, lunch-and-learns, or skill-sharing sessions.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Facilitate peer groups centered on shared interests (e.g., book clubs, bike clubs).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Recognize and appreciate staff publicly—verbally or through recognition boards.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O</a:t>
            </a: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ffer uplifting, morale-boosting activities (outdoor events, fun team gatherings).</a:t>
            </a:r>
          </a:p>
          <a:p>
            <a:pPr algn="l" marL="773438" indent="-257813" lvl="2">
              <a:lnSpc>
                <a:spcPts val="2507"/>
              </a:lnSpc>
              <a:buFont typeface="Arial"/>
              <a:buChar char="⚬"/>
            </a:pP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No</a:t>
            </a:r>
            <a:r>
              <a:rPr lang="en-US" sz="1791" i="true">
                <a:solidFill>
                  <a:srgbClr val="FFFFFF"/>
                </a:solidFill>
                <a:latin typeface="Cabin 1"/>
                <a:ea typeface="Cabin 1"/>
                <a:cs typeface="Cabin 1"/>
                <a:sym typeface="Cabin 1"/>
              </a:rPr>
              <a:t>te: Laughter boosts immunity, releases endorphins, and enhances mental and physical well-being.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591838" y="6797969"/>
            <a:ext cx="1272222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[Your logo here]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7380" y="6797969"/>
            <a:ext cx="4077335" cy="27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abin 2"/>
                <a:ea typeface="Cabin 2"/>
                <a:cs typeface="Cabin 2"/>
                <a:sym typeface="Cabin 2"/>
              </a:rPr>
              <a:t>[Additional presentation slides for leadership staff]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5976938" y="6760425"/>
            <a:ext cx="463331" cy="419894"/>
          </a:xfrm>
          <a:custGeom>
            <a:avLst/>
            <a:gdLst/>
            <a:ahLst/>
            <a:cxnLst/>
            <a:rect r="r" b="b" t="t" l="l"/>
            <a:pathLst>
              <a:path h="419894" w="463331">
                <a:moveTo>
                  <a:pt x="0" y="0"/>
                </a:moveTo>
                <a:lnTo>
                  <a:pt x="463331" y="0"/>
                </a:lnTo>
                <a:lnTo>
                  <a:pt x="463331" y="419894"/>
                </a:lnTo>
                <a:lnTo>
                  <a:pt x="0" y="419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DAG74RHpqtA</dc:identifier>
  <dcterms:modified xsi:type="dcterms:W3CDTF">2011-08-01T06:04:30Z</dcterms:modified>
  <cp:revision>1</cp:revision>
  <dc:title>NCFH_SecondaryTrauma_Burnout_PPT_2025_(4:3)</dc:title>
</cp:coreProperties>
</file>