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753600" cy="7315200"/>
  <p:notesSz cx="6858000" cy="9144000"/>
  <p:embeddedFontLst>
    <p:embeddedFont>
      <p:font typeface="Cabin 1" charset="1" panose="00000000000000000000"/>
      <p:regular r:id="rId14"/>
    </p:embeddedFont>
    <p:embeddedFont>
      <p:font typeface="Tahoma" charset="1" panose="020B0804030504040204"/>
      <p:regular r:id="rId15"/>
    </p:embeddedFont>
    <p:embeddedFont>
      <p:font typeface="Cabin 2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4534541" y="4317676"/>
            <a:ext cx="293089" cy="0"/>
          </a:xfrm>
          <a:prstGeom prst="line">
            <a:avLst/>
          </a:prstGeom>
          <a:ln cap="flat" w="19050">
            <a:solidFill>
              <a:srgbClr val="0F5AA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2700595" y="659986"/>
            <a:ext cx="14006057" cy="3373442"/>
            <a:chOff x="0" y="0"/>
            <a:chExt cx="7336506" cy="17670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336506" cy="1767041"/>
            </a:xfrm>
            <a:custGeom>
              <a:avLst/>
              <a:gdLst/>
              <a:ahLst/>
              <a:cxnLst/>
              <a:rect r="r" b="b" t="t" l="l"/>
              <a:pathLst>
                <a:path h="1767041" w="7336506">
                  <a:moveTo>
                    <a:pt x="0" y="0"/>
                  </a:moveTo>
                  <a:lnTo>
                    <a:pt x="7336506" y="0"/>
                  </a:lnTo>
                  <a:lnTo>
                    <a:pt x="7336506" y="1767041"/>
                  </a:lnTo>
                  <a:lnTo>
                    <a:pt x="0" y="1767041"/>
                  </a:lnTo>
                  <a:close/>
                </a:path>
              </a:pathLst>
            </a:custGeom>
            <a:solidFill>
              <a:srgbClr val="2B2B2B">
                <a:alpha val="5882"/>
              </a:srgbClr>
            </a:solidFill>
            <a:ln w="285750" cap="sq">
              <a:solidFill>
                <a:srgbClr val="000000">
                  <a:alpha val="5882"/>
                </a:srgbClr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7336506" cy="1786091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06423" y="4450152"/>
            <a:ext cx="9340753" cy="1566312"/>
            <a:chOff x="0" y="0"/>
            <a:chExt cx="6102619" cy="102332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02619" cy="1023323"/>
            </a:xfrm>
            <a:custGeom>
              <a:avLst/>
              <a:gdLst/>
              <a:ahLst/>
              <a:cxnLst/>
              <a:rect r="r" b="b" t="t" l="l"/>
              <a:pathLst>
                <a:path h="1023323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1005917"/>
                  </a:lnTo>
                  <a:cubicBezTo>
                    <a:pt x="6102619" y="1015530"/>
                    <a:pt x="6094827" y="1023323"/>
                    <a:pt x="6085214" y="1023323"/>
                  </a:cubicBezTo>
                  <a:lnTo>
                    <a:pt x="17405" y="1023323"/>
                  </a:lnTo>
                  <a:cubicBezTo>
                    <a:pt x="7793" y="1023323"/>
                    <a:pt x="0" y="1015530"/>
                    <a:pt x="0" y="1005917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6102619" cy="104237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8055142" y="6751834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7"/>
                </a:lnTo>
                <a:lnTo>
                  <a:pt x="0" y="44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41580" y="4689087"/>
            <a:ext cx="4283521" cy="1027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3"/>
              </a:lnSpc>
            </a:pPr>
            <a:r>
              <a:rPr lang="en-US" sz="1931" i="true">
                <a:solidFill>
                  <a:srgbClr val="2B2B2B"/>
                </a:solidFill>
                <a:latin typeface="Cabin 1"/>
                <a:ea typeface="Cabin 1"/>
                <a:cs typeface="Cabin 1"/>
                <a:sym typeface="Cabin 1"/>
              </a:rPr>
              <a:t>[Nombre del presentador]​</a:t>
            </a:r>
          </a:p>
          <a:p>
            <a:pPr algn="ctr">
              <a:lnSpc>
                <a:spcPts val="2703"/>
              </a:lnSpc>
            </a:pPr>
            <a:r>
              <a:rPr lang="en-US" sz="1931" i="true">
                <a:solidFill>
                  <a:srgbClr val="2B2B2B"/>
                </a:solidFill>
                <a:latin typeface="Cabin 1"/>
                <a:ea typeface="Cabin 1"/>
                <a:cs typeface="Cabin 1"/>
                <a:sym typeface="Cabin 1"/>
              </a:rPr>
              <a:t>[Nombre de la organización]​</a:t>
            </a:r>
          </a:p>
          <a:p>
            <a:pPr algn="ctr">
              <a:lnSpc>
                <a:spcPts val="2703"/>
              </a:lnSpc>
            </a:pPr>
            <a:r>
              <a:rPr lang="en-US" sz="1931" i="true">
                <a:solidFill>
                  <a:srgbClr val="2B2B2B"/>
                </a:solidFill>
                <a:latin typeface="Cabin 1"/>
                <a:ea typeface="Cabin 1"/>
                <a:cs typeface="Cabin 1"/>
                <a:sym typeface="Cabin 1"/>
              </a:rPr>
              <a:t>[Fecha]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6423" y="1121761"/>
            <a:ext cx="9224084" cy="2684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4250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Mitigación del trauma secundario</a:t>
            </a:r>
          </a:p>
          <a:p>
            <a:pPr algn="ctr">
              <a:lnSpc>
                <a:spcPts val="4250"/>
              </a:lnSpc>
            </a:pPr>
            <a:r>
              <a:rPr lang="en-US" sz="4250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para proveedores de servicios de</a:t>
            </a:r>
          </a:p>
          <a:p>
            <a:pPr algn="ctr">
              <a:lnSpc>
                <a:spcPts val="4250"/>
              </a:lnSpc>
            </a:pPr>
            <a:r>
              <a:rPr lang="en-US" sz="4250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comunidades de refugiados,</a:t>
            </a:r>
          </a:p>
          <a:p>
            <a:pPr algn="ctr">
              <a:lnSpc>
                <a:spcPts val="4250"/>
              </a:lnSpc>
            </a:pPr>
            <a:r>
              <a:rPr lang="en-US" sz="4250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inmigrantes, migrantes (RIM) y</a:t>
            </a:r>
          </a:p>
          <a:p>
            <a:pPr algn="ctr">
              <a:lnSpc>
                <a:spcPts val="4250"/>
              </a:lnSpc>
            </a:pPr>
            <a:r>
              <a:rPr lang="en-US" sz="4250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trabajadores agrícolas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71381" y="6922693"/>
            <a:ext cx="1082129" cy="16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4997" y="6946823"/>
            <a:ext cx="5197822" cy="16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de presentación para el personal de liderazgo y operativo/primera línea]​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5992844" y="6779087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1426" y="6751834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730577" y="4978489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5"/>
                </a:lnTo>
                <a:lnTo>
                  <a:pt x="0" y="419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31520" y="123979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-355301" y="199306"/>
            <a:ext cx="103658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= Este símbolo indica que el contenido debe ser editado según sea necesario antes de su presentación.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437451"/>
            <a:ext cx="15747488" cy="2111460"/>
            <a:chOff x="0" y="0"/>
            <a:chExt cx="8248684" cy="110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106003"/>
            </a:xfrm>
            <a:custGeom>
              <a:avLst/>
              <a:gdLst/>
              <a:ahLst/>
              <a:cxnLst/>
              <a:rect r="r" b="b" t="t" l="l"/>
              <a:pathLst>
                <a:path h="1106003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106003"/>
                  </a:lnTo>
                  <a:lnTo>
                    <a:pt x="0" y="1106003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12505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40440" y="1453783"/>
            <a:ext cx="13290592" cy="4509556"/>
            <a:chOff x="0" y="0"/>
            <a:chExt cx="6961739" cy="23621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61739" cy="2362148"/>
            </a:xfrm>
            <a:custGeom>
              <a:avLst/>
              <a:gdLst/>
              <a:ahLst/>
              <a:cxnLst/>
              <a:rect r="r" b="b" t="t" l="l"/>
              <a:pathLst>
                <a:path h="2362148" w="6961739">
                  <a:moveTo>
                    <a:pt x="0" y="0"/>
                  </a:moveTo>
                  <a:lnTo>
                    <a:pt x="6961739" y="0"/>
                  </a:lnTo>
                  <a:lnTo>
                    <a:pt x="6961739" y="2362148"/>
                  </a:lnTo>
                  <a:lnTo>
                    <a:pt x="0" y="2362148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6961739" cy="2381199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599516" y="2126775"/>
            <a:ext cx="2755499" cy="1445535"/>
            <a:chOff x="0" y="0"/>
            <a:chExt cx="6350000" cy="33312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3331210"/>
            </a:xfrm>
            <a:custGeom>
              <a:avLst/>
              <a:gdLst/>
              <a:ahLst/>
              <a:cxnLst/>
              <a:rect r="r" b="b" t="t" l="l"/>
              <a:pathLst>
                <a:path h="3331210" w="635000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blipFill>
              <a:blip r:embed="rId2"/>
              <a:stretch>
                <a:fillRect l="-31755" t="0" r="-31755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41756" y="672173"/>
            <a:ext cx="9107416" cy="63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7"/>
              </a:lnSpc>
            </a:pPr>
            <a:r>
              <a:rPr lang="en-US" sz="47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OBJETIVOS DE APRENDIZAJE</a:t>
            </a:r>
          </a:p>
        </p:txBody>
      </p:sp>
      <p:sp>
        <p:nvSpPr>
          <p:cNvPr name="AutoShape 11" id="11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286052" y="6746798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3681" y="2000430"/>
            <a:ext cx="6271174" cy="3266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6582" indent="-228291" lvl="1">
              <a:lnSpc>
                <a:spcPts val="2960"/>
              </a:lnSpc>
              <a:buFont typeface="Arial"/>
              <a:buChar char="•"/>
            </a:pPr>
            <a:r>
              <a:rPr lang="en-US" sz="2114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Define trauma secundario en ayudar a profesionales que presencian eventos traumáticos​</a:t>
            </a:r>
          </a:p>
          <a:p>
            <a:pPr algn="l" marL="456582" indent="-228291" lvl="1">
              <a:lnSpc>
                <a:spcPts val="2960"/>
              </a:lnSpc>
              <a:buFont typeface="Arial"/>
              <a:buChar char="•"/>
            </a:pPr>
            <a:r>
              <a:rPr lang="en-US" sz="2114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Describe cómo los colaboradores de la comunidad RIM, al igual que otros profesionales de ayuda, pueden ser susceptibles a traumas secundarios​</a:t>
            </a:r>
          </a:p>
          <a:p>
            <a:pPr algn="l" marL="456582" indent="-228291" lvl="1">
              <a:lnSpc>
                <a:spcPts val="2960"/>
              </a:lnSpc>
              <a:buFont typeface="Arial"/>
              <a:buChar char="•"/>
            </a:pPr>
            <a:r>
              <a:rPr lang="en-US" sz="2114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Identificar llamadas a la acción y recursos útiles para abordar el trauma secundario de forma individual y sistemática.</a:t>
            </a:r>
          </a:p>
          <a:p>
            <a:pPr algn="l" marL="370222" indent="-185111" lvl="1">
              <a:lnSpc>
                <a:spcPts val="2400"/>
              </a:lnSpc>
              <a:buFont typeface="Arial"/>
              <a:buChar char="•"/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765183" y="6837631"/>
            <a:ext cx="126206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0357" y="6833529"/>
            <a:ext cx="519782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de presentación para el personal de liderazgo y operativo/primera línea]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3681" y="674391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173190" y="6774051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5"/>
                </a:lnTo>
                <a:lnTo>
                  <a:pt x="0" y="419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111460"/>
            <a:chOff x="0" y="0"/>
            <a:chExt cx="8248684" cy="110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106003"/>
            </a:xfrm>
            <a:custGeom>
              <a:avLst/>
              <a:gdLst/>
              <a:ahLst/>
              <a:cxnLst/>
              <a:rect r="r" b="b" t="t" l="l"/>
              <a:pathLst>
                <a:path h="1106003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106003"/>
                  </a:lnTo>
                  <a:lnTo>
                    <a:pt x="0" y="1106003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12505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374087"/>
            <a:ext cx="13444608" cy="3742894"/>
            <a:chOff x="0" y="0"/>
            <a:chExt cx="8783802" cy="24453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445355"/>
            </a:xfrm>
            <a:custGeom>
              <a:avLst/>
              <a:gdLst/>
              <a:ahLst/>
              <a:cxnLst/>
              <a:rect r="r" b="b" t="t" l="l"/>
              <a:pathLst>
                <a:path h="2445355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445355"/>
                  </a:lnTo>
                  <a:lnTo>
                    <a:pt x="0" y="2445355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464405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288" y="2276051"/>
            <a:ext cx="9340753" cy="3729864"/>
            <a:chOff x="0" y="0"/>
            <a:chExt cx="6102619" cy="24368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436842"/>
            </a:xfrm>
            <a:custGeom>
              <a:avLst/>
              <a:gdLst/>
              <a:ahLst/>
              <a:cxnLst/>
              <a:rect r="r" b="b" t="t" l="l"/>
              <a:pathLst>
                <a:path h="2436842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419436"/>
                  </a:lnTo>
                  <a:cubicBezTo>
                    <a:pt x="6102619" y="2429049"/>
                    <a:pt x="6094827" y="2436842"/>
                    <a:pt x="6085214" y="2436842"/>
                  </a:cubicBezTo>
                  <a:lnTo>
                    <a:pt x="17405" y="2436842"/>
                  </a:lnTo>
                  <a:cubicBezTo>
                    <a:pt x="7793" y="2436842"/>
                    <a:pt x="0" y="2429049"/>
                    <a:pt x="0" y="2419436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45589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505104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355868" y="6643392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51154" y="2453400"/>
            <a:ext cx="6260346" cy="3336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¿Quién</a:t>
            </a:r>
            <a:r>
              <a:rPr lang="en-US" sz="13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está en riesgo?​</a:t>
            </a:r>
          </a:p>
          <a:p>
            <a:pPr algn="l" marL="300360" indent="-150180" lvl="1">
              <a:lnSpc>
                <a:spcPts val="1947"/>
              </a:lnSpc>
              <a:buFont typeface="Arial"/>
              <a:buChar char="•"/>
            </a:pP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Común entre los primeros intervinientes y los profesionales médicos (fuerzas del orden, militares, servicios de emergencia).​</a:t>
            </a:r>
          </a:p>
          <a:p>
            <a:pPr algn="l" marL="300360" indent="-150180" lvl="1">
              <a:lnSpc>
                <a:spcPts val="1947"/>
              </a:lnSpc>
              <a:buFont typeface="Arial"/>
              <a:buChar char="•"/>
            </a:pP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También afecta al personal de servicios directos, como trabajadores comunitarios de salud, gestores de casos y quienes atienden a comunidades</a:t>
            </a: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 de refugiados, inmigrantes, migrantes (RIM) y trabajadores agrícolas.​</a:t>
            </a:r>
          </a:p>
          <a:p>
            <a:pPr algn="l">
              <a:lnSpc>
                <a:spcPts val="1947"/>
              </a:lnSpc>
            </a:pPr>
            <a:r>
              <a:rPr lang="en-US" sz="13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¿Por qué estos roles son vulnerables?​</a:t>
            </a:r>
          </a:p>
          <a:p>
            <a:pPr algn="l" marL="300360" indent="-150180" lvl="1">
              <a:lnSpc>
                <a:spcPts val="1947"/>
              </a:lnSpc>
              <a:buFont typeface="Arial"/>
              <a:buChar char="•"/>
            </a:pP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Los lugares de trabajo que atienden a las comunidades RIM enfrentan demandas emocionales elevadas.​</a:t>
            </a:r>
          </a:p>
          <a:p>
            <a:pPr algn="l" marL="300360" indent="-150180" lvl="1">
              <a:lnSpc>
                <a:spcPts val="1947"/>
              </a:lnSpc>
              <a:buFont typeface="Arial"/>
              <a:buChar char="•"/>
            </a:pP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El personal se encuen</a:t>
            </a: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tra regularmente con personas que sufren ansiedad aguda, TEPT, ataques de pánico y depresión.​</a:t>
            </a:r>
          </a:p>
          <a:p>
            <a:pPr algn="l" marL="300360" indent="-150180" lvl="1">
              <a:lnSpc>
                <a:spcPts val="1947"/>
              </a:lnSpc>
              <a:buFont typeface="Arial"/>
              <a:buChar char="•"/>
            </a:pPr>
            <a:r>
              <a:rPr lang="en-US" sz="13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La exposición ocurre al presenciar eventos angustiosos, gestionar crisis emocionales en curso o escuchar sobre el sufrimiento y la injusticia.</a:t>
            </a:r>
          </a:p>
          <a:p>
            <a:pPr algn="l">
              <a:lnSpc>
                <a:spcPts val="1947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770830" y="1881084"/>
            <a:ext cx="3348427" cy="4519245"/>
          </a:xfrm>
          <a:custGeom>
            <a:avLst/>
            <a:gdLst/>
            <a:ahLst/>
            <a:cxnLst/>
            <a:rect r="r" b="b" t="t" l="l"/>
            <a:pathLst>
              <a:path h="4519245" w="3348427">
                <a:moveTo>
                  <a:pt x="0" y="0"/>
                </a:moveTo>
                <a:lnTo>
                  <a:pt x="3348427" y="0"/>
                </a:lnTo>
                <a:lnTo>
                  <a:pt x="3348427" y="4519245"/>
                </a:lnTo>
                <a:lnTo>
                  <a:pt x="0" y="4519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06316" y="286135"/>
            <a:ext cx="78638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Trauma secundario y vicario en profesiones de servicio directo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8660" y="6720598"/>
            <a:ext cx="126206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79115" y="6758381"/>
            <a:ext cx="519782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de presentación para el personal de liderazgo y operativo/primera línea]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413181" y="6686308"/>
            <a:ext cx="350345" cy="317500"/>
          </a:xfrm>
          <a:custGeom>
            <a:avLst/>
            <a:gdLst/>
            <a:ahLst/>
            <a:cxnLst/>
            <a:rect r="r" b="b" t="t" l="l"/>
            <a:pathLst>
              <a:path h="317500" w="350345">
                <a:moveTo>
                  <a:pt x="0" y="0"/>
                </a:moveTo>
                <a:lnTo>
                  <a:pt x="350346" y="0"/>
                </a:lnTo>
                <a:lnTo>
                  <a:pt x="350346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436328" y="6686308"/>
            <a:ext cx="350345" cy="317500"/>
          </a:xfrm>
          <a:custGeom>
            <a:avLst/>
            <a:gdLst/>
            <a:ahLst/>
            <a:cxnLst/>
            <a:rect r="r" b="b" t="t" l="l"/>
            <a:pathLst>
              <a:path h="317500" w="350345">
                <a:moveTo>
                  <a:pt x="0" y="0"/>
                </a:moveTo>
                <a:lnTo>
                  <a:pt x="350345" y="0"/>
                </a:lnTo>
                <a:lnTo>
                  <a:pt x="350345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111460"/>
            <a:chOff x="0" y="0"/>
            <a:chExt cx="8248684" cy="110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106003"/>
            </a:xfrm>
            <a:custGeom>
              <a:avLst/>
              <a:gdLst/>
              <a:ahLst/>
              <a:cxnLst/>
              <a:rect r="r" b="b" t="t" l="l"/>
              <a:pathLst>
                <a:path h="1106003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106003"/>
                  </a:lnTo>
                  <a:lnTo>
                    <a:pt x="0" y="1106003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12505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374087"/>
            <a:ext cx="13444608" cy="3535705"/>
            <a:chOff x="0" y="0"/>
            <a:chExt cx="8783802" cy="23099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309991"/>
            </a:xfrm>
            <a:custGeom>
              <a:avLst/>
              <a:gdLst/>
              <a:ahLst/>
              <a:cxnLst/>
              <a:rect r="r" b="b" t="t" l="l"/>
              <a:pathLst>
                <a:path h="2309991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309991"/>
                  </a:lnTo>
                  <a:lnTo>
                    <a:pt x="0" y="2309991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329041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288" y="2374087"/>
            <a:ext cx="9340753" cy="3409399"/>
            <a:chOff x="0" y="0"/>
            <a:chExt cx="6102619" cy="22274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227472"/>
            </a:xfrm>
            <a:custGeom>
              <a:avLst/>
              <a:gdLst/>
              <a:ahLst/>
              <a:cxnLst/>
              <a:rect r="r" b="b" t="t" l="l"/>
              <a:pathLst>
                <a:path h="2227472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210066"/>
                  </a:lnTo>
                  <a:cubicBezTo>
                    <a:pt x="6102619" y="2219679"/>
                    <a:pt x="6094827" y="2227472"/>
                    <a:pt x="6085214" y="2227472"/>
                  </a:cubicBezTo>
                  <a:lnTo>
                    <a:pt x="17405" y="2227472"/>
                  </a:lnTo>
                  <a:cubicBezTo>
                    <a:pt x="7793" y="2227472"/>
                    <a:pt x="0" y="2219679"/>
                    <a:pt x="0" y="2210066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24652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762503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430079" y="6776966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7"/>
                </a:lnTo>
                <a:lnTo>
                  <a:pt x="0" y="44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31237" y="2472760"/>
            <a:ext cx="6188261" cy="332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7"/>
              </a:lnSpc>
            </a:pPr>
            <a:r>
              <a:rPr lang="en-US" sz="2291" i="tru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2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mpacto en los empleados​</a:t>
            </a:r>
          </a:p>
          <a:p>
            <a:pPr algn="l" marL="343539" indent="-171769" lvl="1">
              <a:lnSpc>
                <a:spcPts val="2227"/>
              </a:lnSpc>
              <a:buFont typeface="Arial"/>
              <a:buChar char="•"/>
            </a:pPr>
            <a:r>
              <a:rPr lang="en-US" sz="15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Carga emocional debido a relaciones cercanas y cariñosas con los clientes.​</a:t>
            </a:r>
          </a:p>
          <a:p>
            <a:pPr algn="l" marL="343539" indent="-171769" lvl="1">
              <a:lnSpc>
                <a:spcPts val="2227"/>
              </a:lnSpc>
              <a:buFont typeface="Arial"/>
              <a:buChar char="•"/>
            </a:pPr>
            <a:r>
              <a:rPr lang="en-US" sz="15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Síntomas comunes: entumecimiento emocional, problemas de sueño, pensamientos intrusivos, irritabilidad y dificultad para concentrarse.​</a:t>
            </a:r>
          </a:p>
          <a:p>
            <a:pPr algn="l" marL="343539" indent="-171769" lvl="1">
              <a:lnSpc>
                <a:spcPts val="2227"/>
              </a:lnSpc>
              <a:buFont typeface="Arial"/>
              <a:buChar char="•"/>
            </a:pPr>
            <a:r>
              <a:rPr lang="en-US" sz="15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La e</a:t>
            </a:r>
            <a:r>
              <a:rPr lang="en-US" sz="15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xposición continua puede provocar traumas secundarios y vicarios, reduciendo el bienestar, la resiliencia y la eficacia laboral.</a:t>
            </a:r>
          </a:p>
          <a:p>
            <a:pPr algn="l" marL="343539" indent="-171769" lvl="1">
              <a:lnSpc>
                <a:spcPts val="2227"/>
              </a:lnSpc>
              <a:buFont typeface="Arial"/>
              <a:buChar char="•"/>
            </a:pPr>
            <a:r>
              <a:rPr lang="en-US" sz="15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 occurs through witnessing distressing events, managing ongoing emotional crises, or hearing about suffering and injustice.</a:t>
            </a:r>
          </a:p>
          <a:p>
            <a:pPr algn="l">
              <a:lnSpc>
                <a:spcPts val="547"/>
              </a:lnSpc>
            </a:pPr>
          </a:p>
          <a:p>
            <a:pPr algn="l">
              <a:lnSpc>
                <a:spcPts val="2507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789264" y="1838214"/>
            <a:ext cx="3348427" cy="4519245"/>
          </a:xfrm>
          <a:custGeom>
            <a:avLst/>
            <a:gdLst/>
            <a:ahLst/>
            <a:cxnLst/>
            <a:rect r="r" b="b" t="t" l="l"/>
            <a:pathLst>
              <a:path h="4519245" w="3348427">
                <a:moveTo>
                  <a:pt x="0" y="0"/>
                </a:moveTo>
                <a:lnTo>
                  <a:pt x="3348427" y="0"/>
                </a:lnTo>
                <a:lnTo>
                  <a:pt x="3348427" y="4519246"/>
                </a:lnTo>
                <a:lnTo>
                  <a:pt x="0" y="4519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06316" y="286135"/>
            <a:ext cx="78638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Secondary &amp; Vicarious Trauma in Direct Service Professions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1756" y="6239827"/>
            <a:ext cx="8990770" cy="34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1"/>
              </a:lnSpc>
            </a:pPr>
            <a:r>
              <a:rPr lang="en-US" sz="1685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Reconocer y abordar el trauma es esencial para mantener un</a:t>
            </a:r>
            <a:r>
              <a:rPr lang="en-US" sz="1685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a fuerza laboral sana, compasiva y emocionalmente segura.​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70086" y="6836392"/>
            <a:ext cx="135255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7012" y="6891955"/>
            <a:ext cx="519782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de presentación para el personal de liderazgo y operativo/primera línea]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3681" y="674391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287832" y="6804219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238510"/>
            <a:ext cx="15747488" cy="1402617"/>
            <a:chOff x="0" y="0"/>
            <a:chExt cx="8248684" cy="734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734704"/>
            </a:xfrm>
            <a:custGeom>
              <a:avLst/>
              <a:gdLst/>
              <a:ahLst/>
              <a:cxnLst/>
              <a:rect r="r" b="b" t="t" l="l"/>
              <a:pathLst>
                <a:path h="734704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734704"/>
                  </a:lnTo>
                  <a:lnTo>
                    <a:pt x="0" y="734704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753754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1795927"/>
            <a:ext cx="13444608" cy="3799699"/>
            <a:chOff x="0" y="0"/>
            <a:chExt cx="8783802" cy="24824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482468"/>
            </a:xfrm>
            <a:custGeom>
              <a:avLst/>
              <a:gdLst/>
              <a:ahLst/>
              <a:cxnLst/>
              <a:rect r="r" b="b" t="t" l="l"/>
              <a:pathLst>
                <a:path h="2482468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482468"/>
                  </a:lnTo>
                  <a:lnTo>
                    <a:pt x="0" y="2482468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501518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1964127"/>
            <a:ext cx="9340753" cy="3409399"/>
            <a:chOff x="0" y="0"/>
            <a:chExt cx="6102619" cy="22274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227472"/>
            </a:xfrm>
            <a:custGeom>
              <a:avLst/>
              <a:gdLst/>
              <a:ahLst/>
              <a:cxnLst/>
              <a:rect r="r" b="b" t="t" l="l"/>
              <a:pathLst>
                <a:path h="2227472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210066"/>
                  </a:lnTo>
                  <a:cubicBezTo>
                    <a:pt x="6102619" y="2219679"/>
                    <a:pt x="6094827" y="2227472"/>
                    <a:pt x="6085214" y="2227472"/>
                  </a:cubicBezTo>
                  <a:lnTo>
                    <a:pt x="17405" y="2227472"/>
                  </a:lnTo>
                  <a:cubicBezTo>
                    <a:pt x="7793" y="2227472"/>
                    <a:pt x="0" y="2219679"/>
                    <a:pt x="0" y="2210066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24652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705353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187188" y="6767441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7"/>
                </a:lnTo>
                <a:lnTo>
                  <a:pt x="0" y="44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12711" y="2081850"/>
            <a:ext cx="9128179" cy="3450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La exposición al trauma de otros puede dar lugar a varias experiencias relacionadas—a menudo confundidas o usadas de forma intercambiable—como el trauma vicario, el trau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ma secundario, la fatiga por compasión y el agotamiento. Aunque puedan solaparse, disti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nguirlos es esencial para abordarlos eficazmente.​</a:t>
            </a:r>
          </a:p>
          <a:p>
            <a:pPr algn="l" marL="386717" indent="-193359" lvl="1">
              <a:lnSpc>
                <a:spcPts val="2507"/>
              </a:lnSpc>
              <a:buFont typeface="Arial"/>
              <a:buChar char="•"/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</a:t>
            </a: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rés Traumático Secundario (STS)​</a:t>
            </a:r>
          </a:p>
          <a:p>
            <a:pPr algn="l" marL="773435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Ocurre cuando las personas desarrollan síntomas similares al TEPT​</a:t>
            </a:r>
          </a:p>
          <a:p>
            <a:pPr algn="l" marL="773435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Consecuencias de la exposición indirecta a un evento traumático de otra persona​</a:t>
            </a:r>
          </a:p>
          <a:p>
            <a:pPr algn="l" marL="386717" indent="-193359" lvl="1">
              <a:lnSpc>
                <a:spcPts val="2507"/>
              </a:lnSpc>
              <a:buFont typeface="Arial"/>
              <a:buChar char="•"/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Trauma vicario​</a:t>
            </a:r>
          </a:p>
          <a:p>
            <a:pPr algn="l" marL="773435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 desarrolla a través de la exposición repetida a experiencias traumáticas de otros​</a:t>
            </a:r>
          </a:p>
          <a:p>
            <a:pPr algn="l" marL="773435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Puede afectar al bienestar emocional, cognitivo y físico con el tiempo</a:t>
            </a:r>
          </a:p>
          <a:p>
            <a:pPr algn="l" marL="1160152" indent="-290038" lvl="3">
              <a:lnSpc>
                <a:spcPts val="2507"/>
              </a:lnSpc>
              <a:buFont typeface="Arial"/>
              <a:buChar char="￭"/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412786" y="286135"/>
            <a:ext cx="85366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Trauma secundario y trauma vicario​</a:t>
            </a:r>
          </a:p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​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80589" y="6844647"/>
            <a:ext cx="126206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2630" y="6854172"/>
            <a:ext cx="519782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de presentación para el personal de liderazgo y operativo/primera línea]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81120" y="6781068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155270" y="6781068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41972"/>
            <a:ext cx="15747488" cy="2015346"/>
            <a:chOff x="0" y="0"/>
            <a:chExt cx="8248684" cy="1055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055657"/>
            </a:xfrm>
            <a:custGeom>
              <a:avLst/>
              <a:gdLst/>
              <a:ahLst/>
              <a:cxnLst/>
              <a:rect r="r" b="b" t="t" l="l"/>
              <a:pathLst>
                <a:path h="1055657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055657"/>
                  </a:lnTo>
                  <a:lnTo>
                    <a:pt x="0" y="1055657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07470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157318"/>
            <a:ext cx="13444608" cy="4524513"/>
            <a:chOff x="0" y="0"/>
            <a:chExt cx="8783802" cy="29560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956012"/>
            </a:xfrm>
            <a:custGeom>
              <a:avLst/>
              <a:gdLst/>
              <a:ahLst/>
              <a:cxnLst/>
              <a:rect r="r" b="b" t="t" l="l"/>
              <a:pathLst>
                <a:path h="2956012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956012"/>
                  </a:lnTo>
                  <a:lnTo>
                    <a:pt x="0" y="2956012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97506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2224088"/>
            <a:ext cx="9340753" cy="3517528"/>
            <a:chOff x="0" y="0"/>
            <a:chExt cx="6102619" cy="22981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298116"/>
            </a:xfrm>
            <a:custGeom>
              <a:avLst/>
              <a:gdLst/>
              <a:ahLst/>
              <a:cxnLst/>
              <a:rect r="r" b="b" t="t" l="l"/>
              <a:pathLst>
                <a:path h="2298116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280710"/>
                  </a:lnTo>
                  <a:cubicBezTo>
                    <a:pt x="6102619" y="2290323"/>
                    <a:pt x="6094827" y="2298116"/>
                    <a:pt x="6085214" y="2298116"/>
                  </a:cubicBezTo>
                  <a:lnTo>
                    <a:pt x="17405" y="2298116"/>
                  </a:lnTo>
                  <a:cubicBezTo>
                    <a:pt x="7793" y="2298116"/>
                    <a:pt x="0" y="2290323"/>
                    <a:pt x="0" y="2280710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317166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05554" y="2245524"/>
            <a:ext cx="8816526" cy="4606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Trauma secundario y trauma vicario​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Las reacciones al trauma indirecto suelen ocurrir de forma automática y pueden variar según la persona. Las señales clave de advertencia entre los empleados en riesgo incluyen:​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Síntomas fí</a:t>
            </a: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sicos: dolores de cabeza, acidez, erupciones​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V</a:t>
            </a: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olatilidad emocional: cambios emocionales rápidos o intensos​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Irritabilidad, duelo, ansiedad, enfado​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A</a:t>
            </a: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islamiento y aislamiento social​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Relaciones personales interrumpidas​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Consumo de sustancias para calmarse​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</a:t>
            </a: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entimientos de desconexión, fatiga por compasión, pérdida de propósito o esperanza​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Agotamiento: agotamiento emocional, mental y físico prolongado​</a:t>
            </a:r>
          </a:p>
          <a:p>
            <a:pPr algn="l">
              <a:lnSpc>
                <a:spcPts val="2507"/>
              </a:lnSpc>
            </a:pPr>
          </a:p>
          <a:p>
            <a:pPr algn="l">
              <a:lnSpc>
                <a:spcPts val="2087"/>
              </a:lnSpc>
            </a:pPr>
            <a:r>
              <a:rPr lang="en-US" sz="14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¿P</a:t>
            </a:r>
            <a:r>
              <a:rPr lang="en-US" sz="14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 qué importa esto?​</a:t>
            </a:r>
          </a:p>
          <a:p>
            <a:pPr algn="l" marL="321951" indent="-160975" lvl="1">
              <a:lnSpc>
                <a:spcPts val="2087"/>
              </a:lnSpc>
              <a:buFont typeface="Arial"/>
              <a:buChar char="•"/>
            </a:pPr>
            <a:r>
              <a:rPr lang="en-US" sz="1491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Las STS no reconocidas y no abordadas pueden afectar gravemente a los trabajadores comunitarios, sus clientes y sus organizaciones.</a:t>
            </a:r>
          </a:p>
          <a:p>
            <a:pPr algn="l">
              <a:lnSpc>
                <a:spcPts val="2227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412786" y="200410"/>
            <a:ext cx="8536600" cy="1714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44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Comportamientos y síntomas comunes del estrés traumático secundario (STS)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489861" y="6796131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6908165" y="6934418"/>
            <a:ext cx="1442591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8487599" y="6848693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14822" y="6935425"/>
            <a:ext cx="519782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de presentación para el personal de liderazgo y operativo/primera línea]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3706" y="6843756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444834" y="6880364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015346"/>
            <a:chOff x="0" y="0"/>
            <a:chExt cx="8248684" cy="1055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055657"/>
            </a:xfrm>
            <a:custGeom>
              <a:avLst/>
              <a:gdLst/>
              <a:ahLst/>
              <a:cxnLst/>
              <a:rect r="r" b="b" t="t" l="l"/>
              <a:pathLst>
                <a:path h="1055657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055657"/>
                  </a:lnTo>
                  <a:lnTo>
                    <a:pt x="0" y="1055657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07470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244331"/>
            <a:ext cx="13444608" cy="3910813"/>
            <a:chOff x="0" y="0"/>
            <a:chExt cx="8783802" cy="2555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555062"/>
            </a:xfrm>
            <a:custGeom>
              <a:avLst/>
              <a:gdLst/>
              <a:ahLst/>
              <a:cxnLst/>
              <a:rect r="r" b="b" t="t" l="l"/>
              <a:pathLst>
                <a:path h="2555062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555062"/>
                  </a:lnTo>
                  <a:lnTo>
                    <a:pt x="0" y="2555062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57411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2243138"/>
            <a:ext cx="9340753" cy="814313"/>
            <a:chOff x="0" y="0"/>
            <a:chExt cx="6102619" cy="5320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532017"/>
            </a:xfrm>
            <a:custGeom>
              <a:avLst/>
              <a:gdLst/>
              <a:ahLst/>
              <a:cxnLst/>
              <a:rect r="r" b="b" t="t" l="l"/>
              <a:pathLst>
                <a:path h="532017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514612"/>
                  </a:lnTo>
                  <a:cubicBezTo>
                    <a:pt x="6102619" y="524225"/>
                    <a:pt x="6094827" y="532017"/>
                    <a:pt x="6085214" y="532017"/>
                  </a:cubicBezTo>
                  <a:lnTo>
                    <a:pt x="17405" y="532017"/>
                  </a:lnTo>
                  <a:cubicBezTo>
                    <a:pt x="7793" y="532017"/>
                    <a:pt x="0" y="524225"/>
                    <a:pt x="0" y="514612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55106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12786" y="2264574"/>
            <a:ext cx="8885623" cy="385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El reconocimiento y tratamiento temprano de los síntomas es esencial para proteger el bienestar emocional, la visión del mundo y la capacidad de servicio de los empleados.​</a:t>
            </a:r>
          </a:p>
          <a:p>
            <a:pPr algn="l">
              <a:lnSpc>
                <a:spcPts val="2507"/>
              </a:lnSpc>
            </a:pP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Es</a:t>
            </a: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trategias de prevención​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Proporciona acceso a recursos de salud mental (por ejemplo, seguros que cubran asesoramiento confidencial).​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Colabora con gimnasios y gimnasios locales para obtener membresías con descuento para empleados y familias.​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Implementa una herramienta organizacional secundaria de evaluación de la salud del trauma.​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A</a:t>
            </a: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segura un salario justo y un tiempo libre remunerado adecuado.​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Refo</a:t>
            </a: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rzar las políticas de baja por enfermedad añadiendo Días de Bienestar​</a:t>
            </a:r>
          </a:p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Emocional para normalizar el autocuidado.</a:t>
            </a:r>
          </a:p>
          <a:p>
            <a:pPr algn="l" marL="321951" indent="-160975" lvl="1">
              <a:lnSpc>
                <a:spcPts val="2087"/>
              </a:lnSpc>
              <a:buFont typeface="Arial"/>
              <a:buChar char="•"/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412786" y="238510"/>
            <a:ext cx="85366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Estrategias organizativas para reducir el riesgo de trauma vicario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8229447" y="6746798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587393" y="6797969"/>
            <a:ext cx="126206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1520" y="6835752"/>
            <a:ext cx="480536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adicionales de presentación para el personal directivo]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10091" y="674391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976938" y="676042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015346"/>
            <a:chOff x="0" y="0"/>
            <a:chExt cx="8248684" cy="1055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055657"/>
            </a:xfrm>
            <a:custGeom>
              <a:avLst/>
              <a:gdLst/>
              <a:ahLst/>
              <a:cxnLst/>
              <a:rect r="r" b="b" t="t" l="l"/>
              <a:pathLst>
                <a:path h="1055657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055657"/>
                  </a:lnTo>
                  <a:lnTo>
                    <a:pt x="0" y="1055657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07470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244331"/>
            <a:ext cx="13444608" cy="3910813"/>
            <a:chOff x="0" y="0"/>
            <a:chExt cx="8783802" cy="2555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555062"/>
            </a:xfrm>
            <a:custGeom>
              <a:avLst/>
              <a:gdLst/>
              <a:ahLst/>
              <a:cxnLst/>
              <a:rect r="r" b="b" t="t" l="l"/>
              <a:pathLst>
                <a:path h="2555062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555062"/>
                  </a:lnTo>
                  <a:lnTo>
                    <a:pt x="0" y="2555062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57411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2243138"/>
            <a:ext cx="9340753" cy="1071488"/>
            <a:chOff x="0" y="0"/>
            <a:chExt cx="6102619" cy="7000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700038"/>
            </a:xfrm>
            <a:custGeom>
              <a:avLst/>
              <a:gdLst/>
              <a:ahLst/>
              <a:cxnLst/>
              <a:rect r="r" b="b" t="t" l="l"/>
              <a:pathLst>
                <a:path h="700038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682633"/>
                  </a:lnTo>
                  <a:cubicBezTo>
                    <a:pt x="6102619" y="692245"/>
                    <a:pt x="6094827" y="700038"/>
                    <a:pt x="6085214" y="700038"/>
                  </a:cubicBezTo>
                  <a:lnTo>
                    <a:pt x="17405" y="700038"/>
                  </a:lnTo>
                  <a:cubicBezTo>
                    <a:pt x="7793" y="700038"/>
                    <a:pt x="0" y="692245"/>
                    <a:pt x="0" y="682633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719088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147574" y="6746798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2412" y="676042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41756" y="2330218"/>
            <a:ext cx="8885623" cy="1102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540" indent="-171770" lvl="1">
              <a:lnSpc>
                <a:spcPts val="2227"/>
              </a:lnSpc>
              <a:buFont typeface="Arial"/>
              <a:buChar char="•"/>
            </a:pPr>
            <a:r>
              <a:rPr lang="en-US" sz="15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Lid</a:t>
            </a:r>
            <a:r>
              <a:rPr lang="en-US" sz="15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erazgo y apoyo​</a:t>
            </a:r>
          </a:p>
          <a:p>
            <a:pPr algn="l" marL="687080" indent="-229027" lvl="2">
              <a:lnSpc>
                <a:spcPts val="2227"/>
              </a:lnSpc>
              <a:buFont typeface="Arial"/>
              <a:buChar char="⚬"/>
            </a:pPr>
            <a:r>
              <a:rPr lang="en-US" sz="15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Mantener una comunicación abierta; Ofrece supervisión, orientación y feedback continuos.​</a:t>
            </a:r>
          </a:p>
          <a:p>
            <a:pPr algn="l" marL="687080" indent="-229027" lvl="2">
              <a:lnSpc>
                <a:spcPts val="2227"/>
              </a:lnSpc>
              <a:buFont typeface="Arial"/>
              <a:buChar char="⚬"/>
            </a:pPr>
            <a:r>
              <a:rPr lang="en-US" sz="15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Fomenta conexiones comunitarias sólidas entre el personal.</a:t>
            </a:r>
          </a:p>
          <a:p>
            <a:pPr algn="l">
              <a:lnSpc>
                <a:spcPts val="2227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412786" y="238510"/>
            <a:ext cx="85366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Prácticas laborales que promueven el bienestar y la resiliencia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3989" y="3518526"/>
            <a:ext cx="8885623" cy="3241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5130" indent="-182565" lvl="1">
              <a:lnSpc>
                <a:spcPts val="2367"/>
              </a:lnSpc>
              <a:buFont typeface="Arial"/>
              <a:buChar char="•"/>
            </a:pPr>
            <a:r>
              <a:rPr lang="en-US" sz="16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Crear</a:t>
            </a:r>
            <a:r>
              <a:rPr lang="en-US" sz="16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conexiones y cultura de equipo​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Organiza talleres regulares en equipo, almuerzos y aprendizajes o sesiones de intercambio de habilidades.​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Facilitar grupos de iguales centrados en intereses comunes (por ejemplo, clubes de lectura, clubes de bicicleta).​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Reconoce y valora al personal públicamente, verbalmente o a través de juntas de reconocimiento.​</a:t>
            </a:r>
          </a:p>
          <a:p>
            <a:pPr algn="l" marL="730259" indent="-243420" lvl="2">
              <a:lnSpc>
                <a:spcPts val="2367"/>
              </a:lnSpc>
              <a:buFont typeface="Arial"/>
              <a:buChar char="⚬"/>
            </a:pPr>
            <a:r>
              <a:rPr lang="en-US" sz="1691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O</a:t>
            </a:r>
            <a:r>
              <a:rPr lang="en-US" sz="1691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frece actividades que animen a animar (eventos al aire libre, reuniones divertidas de equipo).​</a:t>
            </a:r>
          </a:p>
          <a:p>
            <a:pPr algn="l" marL="343540" indent="-171770" lvl="1">
              <a:lnSpc>
                <a:spcPts val="2227"/>
              </a:lnSpc>
              <a:buFont typeface="Arial"/>
              <a:buChar char="•"/>
            </a:pPr>
            <a:r>
              <a:rPr lang="en-US" sz="15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No</a:t>
            </a:r>
            <a:r>
              <a:rPr lang="en-US" sz="15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ta: La risa refuerza la inmunidad, libera endorfinas y mejora el bienestar mental y físico.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6506654" y="6797969"/>
            <a:ext cx="1442591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[Su logotipo aquí]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39969" y="6827497"/>
            <a:ext cx="4462909" cy="22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[Diapositivas adicionales de presentación para el personal directivo]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976938" y="676042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DAG75cM24fU</dc:identifier>
  <dcterms:modified xsi:type="dcterms:W3CDTF">2011-08-01T06:04:30Z</dcterms:modified>
  <cp:revision>1</cp:revision>
  <dc:title>Espanol NCFH_SecondaryTrauma_Burnout_PPT_2025_(4:3)</dc:title>
</cp:coreProperties>
</file>