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6" r:id="rId5"/>
    <p:sldId id="267" r:id="rId6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61C53"/>
    <a:srgbClr val="55244D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3" autoAdjust="0"/>
    <p:restoredTop sz="94660"/>
  </p:normalViewPr>
  <p:slideViewPr>
    <p:cSldViewPr snapToGrid="0">
      <p:cViewPr varScale="1">
        <p:scale>
          <a:sx n="37" d="100"/>
          <a:sy n="37" d="100"/>
        </p:scale>
        <p:origin x="1132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6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6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8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62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6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1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2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3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8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40380F8-9A1D-2D1B-9EBC-7A45EF84A919}"/>
              </a:ext>
            </a:extLst>
          </p:cNvPr>
          <p:cNvSpPr/>
          <p:nvPr/>
        </p:nvSpPr>
        <p:spPr>
          <a:xfrm>
            <a:off x="-88710" y="10092690"/>
            <a:ext cx="10481480" cy="38512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4C6F52-4192-5601-7C02-E709C6AB230E}"/>
              </a:ext>
            </a:extLst>
          </p:cNvPr>
          <p:cNvSpPr/>
          <p:nvPr/>
        </p:nvSpPr>
        <p:spPr>
          <a:xfrm>
            <a:off x="-103031" y="-89383"/>
            <a:ext cx="10509161" cy="3541690"/>
          </a:xfrm>
          <a:prstGeom prst="rect">
            <a:avLst/>
          </a:prstGeom>
          <a:solidFill>
            <a:srgbClr val="D61C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A4E1BF2-901A-B57E-3F47-5BFBF4FBCD02}"/>
              </a:ext>
            </a:extLst>
          </p:cNvPr>
          <p:cNvGrpSpPr/>
          <p:nvPr/>
        </p:nvGrpSpPr>
        <p:grpSpPr>
          <a:xfrm>
            <a:off x="7405353" y="8409905"/>
            <a:ext cx="2601532" cy="1378040"/>
            <a:chOff x="7405353" y="8409905"/>
            <a:chExt cx="2601532" cy="137804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9FD1483-41A0-33B2-14AB-B6CDF73726CD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E52E298-2108-2EB0-6F7D-2A541A42DE6D}"/>
                </a:ext>
              </a:extLst>
            </p:cNvPr>
            <p:cNvSpPr txBox="1"/>
            <p:nvPr/>
          </p:nvSpPr>
          <p:spPr>
            <a:xfrm>
              <a:off x="7418230" y="8910034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latin typeface="Aptos" panose="020B0004020202020204" pitchFamily="34" charset="0"/>
                </a:rPr>
                <a:t>SPACE FOR LOGO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6CC1F23-C3B0-671B-C7CB-D72C568DD0CC}"/>
              </a:ext>
            </a:extLst>
          </p:cNvPr>
          <p:cNvSpPr txBox="1"/>
          <p:nvPr/>
        </p:nvSpPr>
        <p:spPr>
          <a:xfrm>
            <a:off x="423087" y="54592"/>
            <a:ext cx="901434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1050" b="1" dirty="0">
                <a:solidFill>
                  <a:schemeClr val="bg1"/>
                </a:solidFill>
                <a:latin typeface="Aptos Narrow" panose="020B0004020202020204" pitchFamily="34" charset="0"/>
              </a:rPr>
              <a:t>BE READY FOR</a:t>
            </a:r>
            <a:endParaRPr lang="en-US" sz="110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E287C6D-AACE-C23D-4642-45FC367A4895}"/>
              </a:ext>
            </a:extLst>
          </p:cNvPr>
          <p:cNvSpPr txBox="1"/>
          <p:nvPr/>
        </p:nvSpPr>
        <p:spPr>
          <a:xfrm>
            <a:off x="-6824" y="975431"/>
            <a:ext cx="10287000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30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73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EE6D85-DAAB-EB66-BC78-22A3C3C17ECF}"/>
              </a:ext>
            </a:extLst>
          </p:cNvPr>
          <p:cNvSpPr txBox="1"/>
          <p:nvPr/>
        </p:nvSpPr>
        <p:spPr>
          <a:xfrm>
            <a:off x="1" y="3592196"/>
            <a:ext cx="10286999" cy="85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ptos Narrow" panose="020B0004020202020204" pitchFamily="34" charset="0"/>
              </a:rPr>
              <a:t>Consider measles in patients presenting with febrile rash illness</a:t>
            </a:r>
          </a:p>
          <a:p>
            <a:pPr algn="ctr"/>
            <a:r>
              <a:rPr lang="en-US" sz="2400" b="1" dirty="0">
                <a:latin typeface="Aptos Narrow" panose="020B0004020202020204" pitchFamily="34" charset="0"/>
              </a:rPr>
              <a:t>and clinically compatible symptoms (cough, coryza, and conjunctivitis).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EE4D68-17A4-5007-B0F6-EE6ABB92D142}"/>
              </a:ext>
            </a:extLst>
          </p:cNvPr>
          <p:cNvSpPr txBox="1"/>
          <p:nvPr/>
        </p:nvSpPr>
        <p:spPr>
          <a:xfrm>
            <a:off x="261583" y="8429767"/>
            <a:ext cx="683525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55244D"/>
                </a:solidFill>
                <a:latin typeface="Aptos Narrow" panose="020B0004020202020204" pitchFamily="34" charset="0"/>
              </a:rPr>
              <a:t>Ask patients about recent travel</a:t>
            </a:r>
            <a:br>
              <a:rPr lang="en-US" sz="2950" b="1" dirty="0">
                <a:latin typeface="Aptos Narrow" panose="020B0004020202020204" pitchFamily="34" charset="0"/>
              </a:rPr>
            </a:br>
            <a:r>
              <a:rPr lang="en-US" sz="2400" b="1" dirty="0">
                <a:latin typeface="Aptos Narrow" panose="020B0004020202020204" pitchFamily="34" charset="0"/>
              </a:rPr>
              <a:t>internationally or to areas with an ongoing </a:t>
            </a:r>
            <a:br>
              <a:rPr lang="en-US" sz="2400" b="1" dirty="0">
                <a:latin typeface="Aptos Narrow" panose="020B0004020202020204" pitchFamily="34" charset="0"/>
              </a:rPr>
            </a:br>
            <a:r>
              <a:rPr lang="en-US" sz="2400" b="1" dirty="0">
                <a:latin typeface="Aptos Narrow" panose="020B0004020202020204" pitchFamily="34" charset="0"/>
              </a:rPr>
              <a:t>measles outbreak, as well as their recent contacts.</a:t>
            </a:r>
            <a:endParaRPr lang="en-US" sz="2200" b="1" dirty="0">
              <a:latin typeface="Aptos Narrow" panose="020B00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F9E5333-1633-06FC-420A-614B91048977}"/>
              </a:ext>
            </a:extLst>
          </p:cNvPr>
          <p:cNvGrpSpPr/>
          <p:nvPr/>
        </p:nvGrpSpPr>
        <p:grpSpPr>
          <a:xfrm>
            <a:off x="0" y="4706477"/>
            <a:ext cx="10287000" cy="3329259"/>
            <a:chOff x="10905262" y="4704268"/>
            <a:chExt cx="10287000" cy="3329259"/>
          </a:xfrm>
        </p:grpSpPr>
        <p:pic>
          <p:nvPicPr>
            <p:cNvPr id="31" name="Picture 30" descr="Close-up of a person's face&#10;&#10;Description automatically generated with medium confidence">
              <a:extLst>
                <a:ext uri="{FF2B5EF4-FFF2-40B4-BE49-F238E27FC236}">
                  <a16:creationId xmlns:a16="http://schemas.microsoft.com/office/drawing/2014/main" id="{24B82C2C-0A06-8299-32CC-DFCD93333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56" t="5666" r="-42" b="8397"/>
            <a:stretch>
              <a:fillRect/>
            </a:stretch>
          </p:blipFill>
          <p:spPr>
            <a:xfrm>
              <a:off x="10905262" y="4704268"/>
              <a:ext cx="3339443" cy="3329259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78A039D-5D06-331C-6E92-C749E659E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71" t="8171" r="44417" b="59144"/>
            <a:stretch>
              <a:fillRect/>
            </a:stretch>
          </p:blipFill>
          <p:spPr>
            <a:xfrm>
              <a:off x="14379041" y="4704268"/>
              <a:ext cx="3339443" cy="3329259"/>
            </a:xfrm>
            <a:prstGeom prst="rect">
              <a:avLst/>
            </a:prstGeom>
          </p:spPr>
        </p:pic>
        <p:pic>
          <p:nvPicPr>
            <p:cNvPr id="33" name="Picture 3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2518888-8AFE-1163-60BB-16FDD4E5C3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4" t="6152" r="43638" b="25973"/>
            <a:stretch>
              <a:fillRect/>
            </a:stretch>
          </p:blipFill>
          <p:spPr>
            <a:xfrm>
              <a:off x="17852819" y="4704268"/>
              <a:ext cx="3339443" cy="3329259"/>
            </a:xfrm>
            <a:prstGeom prst="rect">
              <a:avLst/>
            </a:prstGeom>
          </p:spPr>
        </p:pic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5023EDD5-566D-4C02-47FF-BFE851798632}"/>
              </a:ext>
            </a:extLst>
          </p:cNvPr>
          <p:cNvSpPr txBox="1"/>
          <p:nvPr/>
        </p:nvSpPr>
        <p:spPr>
          <a:xfrm>
            <a:off x="0" y="6078718"/>
            <a:ext cx="1028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rgbClr val="0070C0"/>
                </a:solidFill>
                <a:latin typeface="Aptos" panose="020B0004020202020204" pitchFamily="34" charset="0"/>
              </a:rPr>
              <a:t>SPACE FOR IMAGES</a:t>
            </a:r>
          </a:p>
        </p:txBody>
      </p:sp>
    </p:spTree>
    <p:extLst>
      <p:ext uri="{BB962C8B-B14F-4D97-AF65-F5344CB8AC3E}">
        <p14:creationId xmlns:p14="http://schemas.microsoft.com/office/powerpoint/2010/main" val="381083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925116-C6C6-6FDD-77E0-C8054C4C4675}"/>
              </a:ext>
            </a:extLst>
          </p:cNvPr>
          <p:cNvSpPr txBox="1"/>
          <p:nvPr/>
        </p:nvSpPr>
        <p:spPr>
          <a:xfrm>
            <a:off x="424785" y="374686"/>
            <a:ext cx="9551727" cy="9824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X </a:t>
            </a:r>
            <a:r>
              <a:rPr lang="en-US" sz="1400" dirty="0">
                <a:latin typeface="Aptos" panose="020B0004020202020204" pitchFamily="34" charset="0"/>
              </a:rPr>
              <a:t>(formerly Twitter) and </a:t>
            </a:r>
            <a:r>
              <a:rPr lang="en-US" sz="1400" b="1" dirty="0">
                <a:latin typeface="Aptos" panose="020B0004020202020204" pitchFamily="34" charset="0"/>
              </a:rPr>
              <a:t>Facebook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1200x675 pixels</a:t>
            </a:r>
            <a:r>
              <a:rPr lang="en-US" sz="1400" dirty="0">
                <a:latin typeface="Aptos" panose="020B0004020202020204" pitchFamily="34" charset="0"/>
              </a:rPr>
              <a:t>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Instagram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1080x1080 pixels</a:t>
            </a:r>
            <a:r>
              <a:rPr lang="en-US" sz="1400" dirty="0">
                <a:latin typeface="Aptos" panose="020B0004020202020204" pitchFamily="34" charset="0"/>
              </a:rPr>
              <a:t>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 </a:t>
            </a:r>
          </a:p>
          <a:p>
            <a:pPr>
              <a:lnSpc>
                <a:spcPts val="2000"/>
              </a:lnSpc>
            </a:pPr>
            <a:r>
              <a:rPr lang="en-US" b="1" dirty="0">
                <a:latin typeface="Aptos" panose="020B0004020202020204" pitchFamily="34" charset="0"/>
              </a:rPr>
              <a:t>Instructions for customizing your social media graphic</a:t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Right-click the image you want to change.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Change Picture </a:t>
            </a:r>
            <a:r>
              <a:rPr lang="en-US" sz="1400" dirty="0">
                <a:latin typeface="Aptos" panose="020B0004020202020204" pitchFamily="34" charset="0"/>
              </a:rPr>
              <a:t>and then click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In the dialog box that opens, browse to the picture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top toolbar,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 and then </a:t>
            </a:r>
            <a:r>
              <a:rPr lang="en-US" sz="1400" b="1" dirty="0">
                <a:latin typeface="Aptos" panose="020B0004020202020204" pitchFamily="34" charset="0"/>
              </a:rPr>
              <a:t>Pictures</a:t>
            </a:r>
            <a:r>
              <a:rPr lang="en-US" sz="1400" dirty="0">
                <a:latin typeface="Aptos" panose="020B0004020202020204" pitchFamily="34" charset="0"/>
              </a:rPr>
              <a:t>, then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In the dialog box that opens, browse to the logo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pPr>
              <a:lnSpc>
                <a:spcPts val="2000"/>
              </a:lnSpc>
            </a:pPr>
            <a:r>
              <a:rPr lang="en-US" sz="1400" b="1" dirty="0">
                <a:latin typeface="Aptos" panose="020B0004020202020204" pitchFamily="34" charset="0"/>
              </a:rPr>
              <a:t>Tips: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headlines catchy and concise.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Add a call-to-action.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Focus on the target audience.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in mind that people view social media graphics most often on mobile devices. Consider using brief text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for better legibility on a small screen.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it positive.</a:t>
            </a:r>
          </a:p>
          <a:p>
            <a:pPr>
              <a:lnSpc>
                <a:spcPts val="2000"/>
              </a:lnSpc>
            </a:pP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File</a:t>
            </a:r>
            <a:r>
              <a:rPr lang="en-US" sz="1400" dirty="0">
                <a:latin typeface="Aptos" panose="020B0004020202020204" pitchFamily="34" charset="0"/>
              </a:rPr>
              <a:t> &gt; </a:t>
            </a:r>
            <a:r>
              <a:rPr lang="en-US" sz="1400" b="1" dirty="0">
                <a:latin typeface="Aptos" panose="020B0004020202020204" pitchFamily="34" charset="0"/>
              </a:rPr>
              <a:t>Save As </a:t>
            </a:r>
            <a:r>
              <a:rPr lang="en-US" sz="1400" dirty="0">
                <a:latin typeface="Aptos" panose="020B0004020202020204" pitchFamily="34" charset="0"/>
              </a:rPr>
              <a:t>(or </a:t>
            </a:r>
            <a:r>
              <a:rPr lang="en-US" sz="1400" b="1" dirty="0">
                <a:latin typeface="Aptos" panose="020B0004020202020204" pitchFamily="34" charset="0"/>
              </a:rPr>
              <a:t>Save a Copy </a:t>
            </a:r>
            <a:r>
              <a:rPr lang="en-US" sz="1400" dirty="0">
                <a:latin typeface="Aptos" panose="020B0004020202020204" pitchFamily="34" charset="0"/>
              </a:rPr>
              <a:t>if your presentation is saved on OneDrive or SharePoint). Navigate to the folder 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  where you want to save your slide.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1400" b="1" dirty="0">
                <a:latin typeface="Aptos" panose="020B0004020202020204" pitchFamily="34" charset="0"/>
              </a:rPr>
              <a:t>File name </a:t>
            </a:r>
            <a:r>
              <a:rPr lang="en-US" sz="1400" dirty="0">
                <a:latin typeface="Aptos" panose="020B0004020202020204" pitchFamily="34" charset="0"/>
              </a:rPr>
              <a:t>text box.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4. Click to open the </a:t>
            </a:r>
            <a:r>
              <a:rPr lang="en-US" sz="1400" b="1" dirty="0">
                <a:latin typeface="Aptos" panose="020B0004020202020204" pitchFamily="34" charset="0"/>
              </a:rPr>
              <a:t>Save as Type </a:t>
            </a:r>
            <a:r>
              <a:rPr lang="en-US" sz="1400" dirty="0">
                <a:latin typeface="Aptos" panose="020B0004020202020204" pitchFamily="34" charset="0"/>
              </a:rPr>
              <a:t>drop-down menu. Select one of the following image formats for your slide: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JPEG File Interchange Format (</a:t>
            </a:r>
            <a:r>
              <a:rPr lang="en-US" sz="1400" b="1" dirty="0">
                <a:latin typeface="Aptos" panose="020B0004020202020204" pitchFamily="34" charset="0"/>
              </a:rPr>
              <a:t>.JPG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1400" b="1" dirty="0">
                <a:latin typeface="Aptos" panose="020B0004020202020204" pitchFamily="34" charset="0"/>
              </a:rPr>
              <a:t>PNG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GIF Graphics Interchange Format (</a:t>
            </a:r>
            <a:r>
              <a:rPr lang="en-US" sz="1400" b="1" dirty="0">
                <a:latin typeface="Aptos" panose="020B0004020202020204" pitchFamily="34" charset="0"/>
              </a:rPr>
              <a:t>.GIF</a:t>
            </a:r>
            <a:r>
              <a:rPr lang="en-US" sz="1400" dirty="0">
                <a:latin typeface="Aptos" panose="020B0004020202020204" pitchFamily="34" charset="0"/>
              </a:rPr>
              <a:t>) – </a:t>
            </a:r>
            <a:r>
              <a:rPr lang="en-US" sz="14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Scalable Vector Graphics Format (</a:t>
            </a:r>
            <a:r>
              <a:rPr lang="en-US" sz="1400" b="1" dirty="0">
                <a:latin typeface="Aptos" panose="020B0004020202020204" pitchFamily="34" charset="0"/>
              </a:rPr>
              <a:t>.SVG</a:t>
            </a:r>
            <a:r>
              <a:rPr lang="en-US" sz="1400" dirty="0">
                <a:latin typeface="Aptos" panose="020B0004020202020204" pitchFamily="34" charset="0"/>
              </a:rPr>
              <a:t>)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5. Click </a:t>
            </a:r>
            <a:r>
              <a:rPr lang="en-US" sz="1400" b="1" dirty="0">
                <a:latin typeface="Aptos" panose="020B0004020202020204" pitchFamily="34" charset="0"/>
              </a:rPr>
              <a:t>Save</a:t>
            </a:r>
            <a:r>
              <a:rPr lang="en-US" sz="14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1400" b="1" dirty="0">
                <a:latin typeface="Aptos" panose="020B0004020202020204" pitchFamily="34" charset="0"/>
              </a:rPr>
              <a:t>Just This One </a:t>
            </a:r>
            <a:r>
              <a:rPr lang="en-US" sz="1400" dirty="0">
                <a:latin typeface="Aptos" panose="020B0004020202020204" pitchFamily="34" charset="0"/>
              </a:rPr>
              <a:t>to save your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2396917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Props1.xml><?xml version="1.0" encoding="utf-8"?>
<ds:datastoreItem xmlns:ds="http://schemas.openxmlformats.org/officeDocument/2006/customXml" ds:itemID="{5708220A-77AA-428D-BEA5-87D8886323CD}"/>
</file>

<file path=customXml/itemProps2.xml><?xml version="1.0" encoding="utf-8"?>
<ds:datastoreItem xmlns:ds="http://schemas.openxmlformats.org/officeDocument/2006/customXml" ds:itemID="{03383D82-1A15-42B2-B003-B67C3901C24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E80968-67C8-430A-BFC1-C6F56F76BFA2}">
  <ds:schemaRefs>
    <ds:schemaRef ds:uri="http://schemas.microsoft.com/office/2006/metadata/properties"/>
    <ds:schemaRef ds:uri="http://schemas.microsoft.com/office/infopath/2007/PartnerControls"/>
    <ds:schemaRef ds:uri="cbadcc26-03f9-4c5b-ae13-ee2533ee981c"/>
    <ds:schemaRef ds:uri="64088381-0575-41e8-8006-e233e9dc96f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337</TotalTime>
  <Words>498</Words>
  <Application>Microsoft Office PowerPoint</Application>
  <PresentationFormat>Custom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Narrow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31</cp:revision>
  <dcterms:created xsi:type="dcterms:W3CDTF">2025-05-06T12:08:15Z</dcterms:created>
  <dcterms:modified xsi:type="dcterms:W3CDTF">2026-06-15T15:29:52Z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</Properties>
</file>