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9" r:id="rId3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244D"/>
    <a:srgbClr val="D61C53"/>
    <a:srgbClr val="FFFFFF"/>
    <a:srgbClr val="26596B"/>
    <a:srgbClr val="4D6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3" autoAdjust="0"/>
    <p:restoredTop sz="94660"/>
  </p:normalViewPr>
  <p:slideViewPr>
    <p:cSldViewPr snapToGrid="0">
      <p:cViewPr varScale="1">
        <p:scale>
          <a:sx n="56" d="100"/>
          <a:sy n="56" d="100"/>
        </p:scale>
        <p:origin x="175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6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61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8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62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6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17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2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3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8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0A9CBB-75E2-A061-3E16-4EDCA581AC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84" r="37579" b="6269"/>
          <a:stretch/>
        </p:blipFill>
        <p:spPr>
          <a:xfrm>
            <a:off x="0" y="7867934"/>
            <a:ext cx="6421272" cy="177420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A8B1D8-44CC-46B3-F42B-C95D0DF43E30}"/>
              </a:ext>
            </a:extLst>
          </p:cNvPr>
          <p:cNvSpPr/>
          <p:nvPr/>
        </p:nvSpPr>
        <p:spPr>
          <a:xfrm>
            <a:off x="-103031" y="-102358"/>
            <a:ext cx="10509161" cy="3984573"/>
          </a:xfrm>
          <a:prstGeom prst="rect">
            <a:avLst/>
          </a:prstGeom>
          <a:solidFill>
            <a:srgbClr val="D61C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F32F05-73FA-8A6C-E5E9-CDC2FB93672D}"/>
              </a:ext>
            </a:extLst>
          </p:cNvPr>
          <p:cNvSpPr txBox="1"/>
          <p:nvPr/>
        </p:nvSpPr>
        <p:spPr>
          <a:xfrm>
            <a:off x="-47768" y="593680"/>
            <a:ext cx="1028699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5050" b="1" dirty="0">
                <a:solidFill>
                  <a:schemeClr val="bg1"/>
                </a:solidFill>
                <a:latin typeface="Aptos Narrow" panose="020B0004020202020204" pitchFamily="34" charset="0"/>
              </a:rPr>
              <a:t>THERE’S A CURRENT OUTBREAK OF</a:t>
            </a:r>
            <a:endParaRPr lang="en-US" sz="505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97B495-1E55-DF28-C98F-5AEFE7A525E5}"/>
              </a:ext>
            </a:extLst>
          </p:cNvPr>
          <p:cNvSpPr txBox="1"/>
          <p:nvPr/>
        </p:nvSpPr>
        <p:spPr>
          <a:xfrm>
            <a:off x="-47765" y="818481"/>
            <a:ext cx="102870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40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</a:t>
            </a:r>
            <a:endParaRPr lang="en-US" sz="1940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2DD00EED-CB44-78FE-55C1-AD655A6CA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906" y="3465473"/>
            <a:ext cx="3864544" cy="68635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0C2CA27-1D84-F5E2-6F89-41CEAA32096F}"/>
              </a:ext>
            </a:extLst>
          </p:cNvPr>
          <p:cNvSpPr txBox="1"/>
          <p:nvPr/>
        </p:nvSpPr>
        <p:spPr>
          <a:xfrm>
            <a:off x="432180" y="5973169"/>
            <a:ext cx="557283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600"/>
              </a:lnSpc>
            </a:pPr>
            <a:r>
              <a:rPr lang="en-US" sz="5900" b="1" dirty="0">
                <a:solidFill>
                  <a:srgbClr val="55244D"/>
                </a:solidFill>
                <a:latin typeface="Aptos Narrow" panose="020B0004020202020204" pitchFamily="34" charset="0"/>
              </a:rPr>
              <a:t>MMR vaccination</a:t>
            </a:r>
            <a:endParaRPr lang="en-US" sz="5900" dirty="0">
              <a:latin typeface="Aptos SemiBold" panose="020B00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10132F-2172-F1D2-EE1C-CD463361E992}"/>
              </a:ext>
            </a:extLst>
          </p:cNvPr>
          <p:cNvSpPr txBox="1"/>
          <p:nvPr/>
        </p:nvSpPr>
        <p:spPr>
          <a:xfrm>
            <a:off x="448102" y="4597020"/>
            <a:ext cx="68352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ptos Narrow" panose="020B0004020202020204" pitchFamily="34" charset="0"/>
              </a:rPr>
              <a:t>Protect yourself, your family</a:t>
            </a:r>
          </a:p>
          <a:p>
            <a:r>
              <a:rPr lang="en-US" sz="3600" b="1" dirty="0">
                <a:latin typeface="Aptos Narrow" panose="020B0004020202020204" pitchFamily="34" charset="0"/>
              </a:rPr>
              <a:t>and your community.</a:t>
            </a:r>
            <a:endParaRPr lang="en-US" sz="2400" dirty="0">
              <a:latin typeface="Aptos SemiBold" panose="020B00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76BBAA-CE85-39A3-0828-D40ABF14EF88}"/>
              </a:ext>
            </a:extLst>
          </p:cNvPr>
          <p:cNvSpPr txBox="1"/>
          <p:nvPr/>
        </p:nvSpPr>
        <p:spPr>
          <a:xfrm>
            <a:off x="441279" y="6753367"/>
            <a:ext cx="557283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600"/>
              </a:lnSpc>
            </a:pPr>
            <a:r>
              <a:rPr lang="en-US" sz="5900" b="1" dirty="0">
                <a:solidFill>
                  <a:srgbClr val="55244D"/>
                </a:solidFill>
                <a:latin typeface="Aptos Narrow" panose="020B0004020202020204" pitchFamily="34" charset="0"/>
              </a:rPr>
              <a:t>is available.</a:t>
            </a:r>
            <a:endParaRPr lang="en-US" sz="5900" dirty="0">
              <a:latin typeface="Aptos SemiBold" panose="020B00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62DB22C-3CDB-6B69-9993-01E78A33BA94}"/>
              </a:ext>
            </a:extLst>
          </p:cNvPr>
          <p:cNvSpPr/>
          <p:nvPr/>
        </p:nvSpPr>
        <p:spPr>
          <a:xfrm>
            <a:off x="-116006" y="10099342"/>
            <a:ext cx="10481481" cy="286603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F848E0C-232C-4260-7250-0D8D601037EA}"/>
              </a:ext>
            </a:extLst>
          </p:cNvPr>
          <p:cNvGrpSpPr>
            <a:grpSpLocks noChangeAspect="1"/>
          </p:cNvGrpSpPr>
          <p:nvPr/>
        </p:nvGrpSpPr>
        <p:grpSpPr>
          <a:xfrm>
            <a:off x="7651021" y="8587328"/>
            <a:ext cx="2434355" cy="1267797"/>
            <a:chOff x="7405353" y="8409905"/>
            <a:chExt cx="2646036" cy="137804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F47965B-0691-322B-BD9A-E5B3EF07A145}"/>
                </a:ext>
              </a:extLst>
            </p:cNvPr>
            <p:cNvSpPr/>
            <p:nvPr/>
          </p:nvSpPr>
          <p:spPr>
            <a:xfrm>
              <a:off x="7405353" y="8409905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6DDD2C4-CA06-0A60-5AE0-4C12AAF4F00F}"/>
                </a:ext>
              </a:extLst>
            </p:cNvPr>
            <p:cNvSpPr txBox="1"/>
            <p:nvPr/>
          </p:nvSpPr>
          <p:spPr>
            <a:xfrm>
              <a:off x="7462734" y="8910034"/>
              <a:ext cx="2588655" cy="334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Aptos" panose="020B0004020202020204" pitchFamily="34" charset="0"/>
                </a:rPr>
                <a:t>SPACE FOR   </a:t>
              </a:r>
              <a:r>
                <a:rPr lang="en-US" sz="1400" spc="300" dirty="0">
                  <a:latin typeface="Aptos" panose="020B0004020202020204" pitchFamily="34" charset="0"/>
                </a:rPr>
                <a:t>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0491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83C110-AF8E-1461-A11A-69892AFD1B14}"/>
              </a:ext>
            </a:extLst>
          </p:cNvPr>
          <p:cNvSpPr txBox="1"/>
          <p:nvPr/>
        </p:nvSpPr>
        <p:spPr>
          <a:xfrm>
            <a:off x="424785" y="374686"/>
            <a:ext cx="9551727" cy="98242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Customizable Social Media Graphic Templates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The following social media graphic templates are in PowerPoint format, allowing you to insert your own overlay copy, agency or organization’s logo, and preferred image.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X </a:t>
            </a:r>
            <a:r>
              <a:rPr lang="en-US" sz="1400" dirty="0">
                <a:latin typeface="Aptos" panose="020B0004020202020204" pitchFamily="34" charset="0"/>
              </a:rPr>
              <a:t>(formerly Twitter) and </a:t>
            </a:r>
            <a:r>
              <a:rPr lang="en-US" sz="1400" b="1" dirty="0">
                <a:latin typeface="Aptos" panose="020B0004020202020204" pitchFamily="34" charset="0"/>
              </a:rPr>
              <a:t>Facebook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1200x675 pixels</a:t>
            </a:r>
            <a:r>
              <a:rPr lang="en-US" sz="1400" dirty="0">
                <a:latin typeface="Aptos" panose="020B0004020202020204" pitchFamily="34" charset="0"/>
              </a:rPr>
              <a:t>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Instagram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1080x1080 pixels</a:t>
            </a:r>
            <a:r>
              <a:rPr lang="en-US" sz="1400" dirty="0">
                <a:latin typeface="Aptos" panose="020B0004020202020204" pitchFamily="34" charset="0"/>
              </a:rPr>
              <a:t>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 </a:t>
            </a:r>
          </a:p>
          <a:p>
            <a:pPr>
              <a:lnSpc>
                <a:spcPts val="2000"/>
              </a:lnSpc>
            </a:pPr>
            <a:r>
              <a:rPr lang="en-US" b="1" dirty="0">
                <a:latin typeface="Aptos" panose="020B0004020202020204" pitchFamily="34" charset="0"/>
              </a:rPr>
              <a:t>Instructions for customizing your social media graphic</a:t>
            </a:r>
            <a:br>
              <a:rPr lang="en-US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Replace any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Right-click the image you want to change.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Change Picture </a:t>
            </a:r>
            <a:r>
              <a:rPr lang="en-US" sz="1400" dirty="0">
                <a:latin typeface="Aptos" panose="020B0004020202020204" pitchFamily="34" charset="0"/>
              </a:rPr>
              <a:t>and then click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In the dialog box that opens, browse to the picture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i="1" dirty="0">
                <a:latin typeface="Aptos" panose="020B0004020202020204" pitchFamily="34" charset="0"/>
              </a:rPr>
              <a:t>Note: Replacement background images should be sized to 1920x1080 pixels before inserting.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Insert your logo: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top toolbar,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 and then </a:t>
            </a:r>
            <a:r>
              <a:rPr lang="en-US" sz="1400" b="1" dirty="0">
                <a:latin typeface="Aptos" panose="020B0004020202020204" pitchFamily="34" charset="0"/>
              </a:rPr>
              <a:t>Pictures</a:t>
            </a:r>
            <a:r>
              <a:rPr lang="en-US" sz="1400" dirty="0">
                <a:latin typeface="Aptos" panose="020B0004020202020204" pitchFamily="34" charset="0"/>
              </a:rPr>
              <a:t>, then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In the dialog box that opens, browse to the logo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Change the headline (or other text on the graphic):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Click on the text box that contains the text you want to change.</a:t>
            </a:r>
          </a:p>
          <a:p>
            <a:pPr>
              <a:lnSpc>
                <a:spcPts val="2000"/>
              </a:lnSpc>
            </a:pPr>
            <a:r>
              <a:rPr lang="en-US" sz="1400" b="1" dirty="0">
                <a:latin typeface="Aptos" panose="020B0004020202020204" pitchFamily="34" charset="0"/>
              </a:rPr>
              <a:t>Tips: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headlines catchy and concise.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Add a call-to-action.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Focus on the target audience.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in mind that people view social media graphics most often on mobile devices. Consider using brief text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for better legibility on a small screen.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it positive.</a:t>
            </a:r>
          </a:p>
          <a:p>
            <a:pPr>
              <a:lnSpc>
                <a:spcPts val="2000"/>
              </a:lnSpc>
            </a:pP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Save a single slide as an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slide thumbnail pane, on the left side of the PowerPoint window, select the slide you want to save.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File</a:t>
            </a:r>
            <a:r>
              <a:rPr lang="en-US" sz="1400" dirty="0">
                <a:latin typeface="Aptos" panose="020B0004020202020204" pitchFamily="34" charset="0"/>
              </a:rPr>
              <a:t> &gt; </a:t>
            </a:r>
            <a:r>
              <a:rPr lang="en-US" sz="1400" b="1" dirty="0">
                <a:latin typeface="Aptos" panose="020B0004020202020204" pitchFamily="34" charset="0"/>
              </a:rPr>
              <a:t>Save As </a:t>
            </a:r>
            <a:r>
              <a:rPr lang="en-US" sz="1400" dirty="0">
                <a:latin typeface="Aptos" panose="020B0004020202020204" pitchFamily="34" charset="0"/>
              </a:rPr>
              <a:t>(or </a:t>
            </a:r>
            <a:r>
              <a:rPr lang="en-US" sz="1400" b="1" dirty="0">
                <a:latin typeface="Aptos" panose="020B0004020202020204" pitchFamily="34" charset="0"/>
              </a:rPr>
              <a:t>Save a Copy </a:t>
            </a:r>
            <a:r>
              <a:rPr lang="en-US" sz="1400" dirty="0">
                <a:latin typeface="Aptos" panose="020B0004020202020204" pitchFamily="34" charset="0"/>
              </a:rPr>
              <a:t>if your presentation is saved on OneDrive or SharePoint). Navigate to the folder 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  where you want to save your slide.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Type the name of your slide image in the </a:t>
            </a:r>
            <a:r>
              <a:rPr lang="en-US" sz="1400" b="1" dirty="0">
                <a:latin typeface="Aptos" panose="020B0004020202020204" pitchFamily="34" charset="0"/>
              </a:rPr>
              <a:t>File name </a:t>
            </a:r>
            <a:r>
              <a:rPr lang="en-US" sz="1400" dirty="0">
                <a:latin typeface="Aptos" panose="020B0004020202020204" pitchFamily="34" charset="0"/>
              </a:rPr>
              <a:t>text box.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4. Click to open the </a:t>
            </a:r>
            <a:r>
              <a:rPr lang="en-US" sz="1400" b="1" dirty="0">
                <a:latin typeface="Aptos" panose="020B0004020202020204" pitchFamily="34" charset="0"/>
              </a:rPr>
              <a:t>Save as Type </a:t>
            </a:r>
            <a:r>
              <a:rPr lang="en-US" sz="1400" dirty="0">
                <a:latin typeface="Aptos" panose="020B0004020202020204" pitchFamily="34" charset="0"/>
              </a:rPr>
              <a:t>drop-down menu. Select one of the following image formats for your slide: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JPEG File Interchange Format (</a:t>
            </a:r>
            <a:r>
              <a:rPr lang="en-US" sz="1400" b="1" dirty="0">
                <a:latin typeface="Aptos" panose="020B0004020202020204" pitchFamily="34" charset="0"/>
              </a:rPr>
              <a:t>.JPG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PNG Portable Network Graphics Format (.</a:t>
            </a:r>
            <a:r>
              <a:rPr lang="en-US" sz="1400" b="1" dirty="0">
                <a:latin typeface="Aptos" panose="020B0004020202020204" pitchFamily="34" charset="0"/>
              </a:rPr>
              <a:t>PNG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GIF Graphics Interchange Format (</a:t>
            </a:r>
            <a:r>
              <a:rPr lang="en-US" sz="1400" b="1" dirty="0">
                <a:latin typeface="Aptos" panose="020B0004020202020204" pitchFamily="34" charset="0"/>
              </a:rPr>
              <a:t>.GIF</a:t>
            </a:r>
            <a:r>
              <a:rPr lang="en-US" sz="1400" dirty="0">
                <a:latin typeface="Aptos" panose="020B0004020202020204" pitchFamily="34" charset="0"/>
              </a:rPr>
              <a:t>) – </a:t>
            </a:r>
            <a:r>
              <a:rPr lang="en-US" sz="1400" i="1" dirty="0">
                <a:latin typeface="Aptos" panose="020B0004020202020204" pitchFamily="34" charset="0"/>
              </a:rPr>
              <a:t>not recommended unless graphic is animated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Scalable Vector Graphics Format (</a:t>
            </a:r>
            <a:r>
              <a:rPr lang="en-US" sz="1400" b="1" dirty="0">
                <a:latin typeface="Aptos" panose="020B0004020202020204" pitchFamily="34" charset="0"/>
              </a:rPr>
              <a:t>.SVG</a:t>
            </a:r>
            <a:r>
              <a:rPr lang="en-US" sz="1400" dirty="0">
                <a:latin typeface="Aptos" panose="020B0004020202020204" pitchFamily="34" charset="0"/>
              </a:rPr>
              <a:t>)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5. Click </a:t>
            </a:r>
            <a:r>
              <a:rPr lang="en-US" sz="1400" b="1" dirty="0">
                <a:latin typeface="Aptos" panose="020B0004020202020204" pitchFamily="34" charset="0"/>
              </a:rPr>
              <a:t>Save</a:t>
            </a:r>
            <a:r>
              <a:rPr lang="en-US" sz="1400" dirty="0">
                <a:latin typeface="Aptos" panose="020B0004020202020204" pitchFamily="34" charset="0"/>
              </a:rPr>
              <a:t>. Review the PowerPoint dialog box and select </a:t>
            </a:r>
            <a:r>
              <a:rPr lang="en-US" sz="1400" b="1" dirty="0">
                <a:latin typeface="Aptos" panose="020B0004020202020204" pitchFamily="34" charset="0"/>
              </a:rPr>
              <a:t>Just This One </a:t>
            </a:r>
            <a:r>
              <a:rPr lang="en-US" sz="1400" dirty="0">
                <a:latin typeface="Aptos" panose="020B0004020202020204" pitchFamily="34" charset="0"/>
              </a:rPr>
              <a:t>to save your selected slide as an image.</a:t>
            </a:r>
          </a:p>
        </p:txBody>
      </p:sp>
    </p:spTree>
    <p:extLst>
      <p:ext uri="{BB962C8B-B14F-4D97-AF65-F5344CB8AC3E}">
        <p14:creationId xmlns:p14="http://schemas.microsoft.com/office/powerpoint/2010/main" val="951672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356B5BAE9D7047AFAD06108683E282" ma:contentTypeVersion="17" ma:contentTypeDescription="Create a new document." ma:contentTypeScope="" ma:versionID="394c33b0deaee7f827e688ca03a18525">
  <xsd:schema xmlns:xsd="http://www.w3.org/2001/XMLSchema" xmlns:xs="http://www.w3.org/2001/XMLSchema" xmlns:p="http://schemas.microsoft.com/office/2006/metadata/properties" xmlns:ns2="64088381-0575-41e8-8006-e233e9dc96f7" xmlns:ns3="cbadcc26-03f9-4c5b-ae13-ee2533ee981c" targetNamespace="http://schemas.microsoft.com/office/2006/metadata/properties" ma:root="true" ma:fieldsID="1944ac8497b55fcd05660f0714670595" ns2:_="" ns3:_="">
    <xsd:import namespace="64088381-0575-41e8-8006-e233e9dc96f7"/>
    <xsd:import namespace="cbadcc26-03f9-4c5b-ae13-ee2533ee98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lderDescription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088381-0575-41e8-8006-e233e9dc96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FolderDescription" ma:index="22" nillable="true" ma:displayName="Folder Description" ma:description="This folder contains the draft and approved Measles Response Placemats." ma:format="Dropdown" ma:internalName="FolderDescription">
      <xsd:simpleType>
        <xsd:restriction base="dms:Text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cc26-03f9-4c5b-ae13-ee2533ee9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8eed1f28-e1d4-478b-b0bb-1d91eee198fd}" ma:internalName="TaxCatchAll" ma:showField="CatchAllData" ma:web="cbadcc26-03f9-4c5b-ae13-ee2533ee9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adcc26-03f9-4c5b-ae13-ee2533ee981c" xsi:nil="true"/>
    <lcf76f155ced4ddcb4097134ff3c332f xmlns="64088381-0575-41e8-8006-e233e9dc96f7">
      <Terms xmlns="http://schemas.microsoft.com/office/infopath/2007/PartnerControls"/>
    </lcf76f155ced4ddcb4097134ff3c332f>
    <FolderDescription xmlns="64088381-0575-41e8-8006-e233e9dc96f7" xsi:nil="true"/>
  </documentManagement>
</p:properties>
</file>

<file path=customXml/itemProps1.xml><?xml version="1.0" encoding="utf-8"?>
<ds:datastoreItem xmlns:ds="http://schemas.openxmlformats.org/officeDocument/2006/customXml" ds:itemID="{AF405ECE-CB03-416E-8365-708698C9F22C}"/>
</file>

<file path=customXml/itemProps2.xml><?xml version="1.0" encoding="utf-8"?>
<ds:datastoreItem xmlns:ds="http://schemas.openxmlformats.org/officeDocument/2006/customXml" ds:itemID="{216838E9-0676-4862-A7A5-FB86131D7537}"/>
</file>

<file path=customXml/itemProps3.xml><?xml version="1.0" encoding="utf-8"?>
<ds:datastoreItem xmlns:ds="http://schemas.openxmlformats.org/officeDocument/2006/customXml" ds:itemID="{CE4581BA-8853-4728-AF02-DC824869950D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271</TotalTime>
  <Words>466</Words>
  <Application>Microsoft Office PowerPoint</Application>
  <PresentationFormat>Custom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Narrow</vt:lpstr>
      <vt:lpstr>Aptos SemiBold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Newlove, Meredith (CDC/NCIRD/DVD)</dc:creator>
  <cp:lastModifiedBy>Newlove, Meredith (CDC/NCIRD/DVD)</cp:lastModifiedBy>
  <cp:revision>33</cp:revision>
  <dcterms:created xsi:type="dcterms:W3CDTF">2025-05-06T12:08:15Z</dcterms:created>
  <dcterms:modified xsi:type="dcterms:W3CDTF">2025-05-12T19:30:43Z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2025-05-06T12:10:36Z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7338be90-ea7f-41b9-ac4a-51daf65f9a50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0x0101006A356B5BAE9D7047AFAD06108683E282</vt:lpwstr>
  </property>
</Properties>
</file>