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0C4"/>
    <a:srgbClr val="55244D"/>
    <a:srgbClr val="2FB1C5"/>
    <a:srgbClr val="D61C53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0C644C9-BBA6-2FDE-C26A-30C8CBDFFD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16" name="Picture 1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172A30-75A4-9404-48BE-E1F6FACE7D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4" b="23451"/>
          <a:stretch/>
        </p:blipFill>
        <p:spPr>
          <a:xfrm>
            <a:off x="0" y="3879542"/>
            <a:ext cx="10287000" cy="3994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69BA76-59EE-1427-3E8A-CA92FF5C1ADE}"/>
              </a:ext>
            </a:extLst>
          </p:cNvPr>
          <p:cNvSpPr txBox="1"/>
          <p:nvPr/>
        </p:nvSpPr>
        <p:spPr>
          <a:xfrm>
            <a:off x="4690554" y="4958004"/>
            <a:ext cx="4722125" cy="2109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10"/>
              </a:lnSpc>
            </a:pP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 out of 5 </a:t>
            </a:r>
            <a:br>
              <a:rPr lang="en-US" sz="4450" dirty="0">
                <a:latin typeface="Georgia Pro Cond Black" panose="02040A06050405020203" pitchFamily="18" charset="0"/>
              </a:rPr>
            </a:br>
            <a:r>
              <a:rPr lang="en-US" sz="3200" dirty="0">
                <a:latin typeface="Georgia Pro" panose="02040502050405020303" pitchFamily="18" charset="0"/>
              </a:rPr>
              <a:t>people who get measles will be hospitalized.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C55D25-C568-4CA4-A187-F4C8C3F1844C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881CD3-9C33-075A-5DE0-207FE9F3D9A3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25AA92C-D918-E18D-421F-2BD597A7E59A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8B2BF1D-0B0B-5E71-F854-0137D6A0E055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593D6B9-C345-E33B-038B-45985829DEB7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4115AA-F334-9BBD-C289-CF4A8909E1F9}"/>
              </a:ext>
            </a:extLst>
          </p:cNvPr>
          <p:cNvSpPr/>
          <p:nvPr/>
        </p:nvSpPr>
        <p:spPr>
          <a:xfrm>
            <a:off x="-104104" y="-115910"/>
            <a:ext cx="10509161" cy="363184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8A1A2E-70A0-8607-D22E-612B01530A9F}"/>
              </a:ext>
            </a:extLst>
          </p:cNvPr>
          <p:cNvSpPr txBox="1"/>
          <p:nvPr/>
        </p:nvSpPr>
        <p:spPr>
          <a:xfrm>
            <a:off x="648275" y="1856096"/>
            <a:ext cx="9014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8800" b="1" dirty="0">
                <a:solidFill>
                  <a:schemeClr val="bg1"/>
                </a:solidFill>
                <a:latin typeface="Aptos Narrow" panose="020B0004020202020204" pitchFamily="34" charset="0"/>
              </a:rPr>
              <a:t>CAN BE SERIOUS</a:t>
            </a:r>
            <a:endParaRPr lang="en-US" sz="88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96B0DE-57B1-EDE9-7C6A-BC66FBE1F337}"/>
              </a:ext>
            </a:extLst>
          </p:cNvPr>
          <p:cNvSpPr txBox="1"/>
          <p:nvPr/>
        </p:nvSpPr>
        <p:spPr>
          <a:xfrm>
            <a:off x="-40944" y="-13648"/>
            <a:ext cx="102870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62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3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F978F042-6C11-7AF4-6406-801F1ABD997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3952AC0-F5A0-BDB8-CE36-EC403F3593E2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7450E4F-D6F9-838B-2942-A905148FBB9B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5C6B5AF-421F-9DD7-AD9C-53F35FC97AE1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9D604F2-177A-D38B-721B-95A18FA2C450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4477ED1-3641-1B99-B573-CA1ABFED10F6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F40092-F559-28BC-A8E3-AA5BC9077B3A}"/>
              </a:ext>
            </a:extLst>
          </p:cNvPr>
          <p:cNvSpPr/>
          <p:nvPr/>
        </p:nvSpPr>
        <p:spPr>
          <a:xfrm>
            <a:off x="-104104" y="-115910"/>
            <a:ext cx="10509161" cy="363184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648031-D73D-1542-64E7-8250EE249F6E}"/>
              </a:ext>
            </a:extLst>
          </p:cNvPr>
          <p:cNvSpPr txBox="1"/>
          <p:nvPr/>
        </p:nvSpPr>
        <p:spPr>
          <a:xfrm>
            <a:off x="648275" y="1856096"/>
            <a:ext cx="9014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8800" b="1" dirty="0">
                <a:solidFill>
                  <a:schemeClr val="bg1"/>
                </a:solidFill>
                <a:latin typeface="Aptos Narrow" panose="020B0004020202020204" pitchFamily="34" charset="0"/>
              </a:rPr>
              <a:t>CAN BE SERIOUS</a:t>
            </a:r>
            <a:endParaRPr lang="en-US" sz="88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0CD402-4C4E-1AEF-856A-7A0C698881B7}"/>
              </a:ext>
            </a:extLst>
          </p:cNvPr>
          <p:cNvSpPr txBox="1"/>
          <p:nvPr/>
        </p:nvSpPr>
        <p:spPr>
          <a:xfrm>
            <a:off x="-40944" y="-13648"/>
            <a:ext cx="102870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62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0EC941DA-5A2C-4639-2CB9-9711F03FCC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41" b="23020"/>
          <a:stretch/>
        </p:blipFill>
        <p:spPr>
          <a:xfrm>
            <a:off x="0" y="3861786"/>
            <a:ext cx="10287000" cy="40570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E22745-8078-FDA7-C1D6-7374A612CE9E}"/>
              </a:ext>
            </a:extLst>
          </p:cNvPr>
          <p:cNvSpPr txBox="1"/>
          <p:nvPr/>
        </p:nvSpPr>
        <p:spPr>
          <a:xfrm>
            <a:off x="4289587" y="4444572"/>
            <a:ext cx="6095210" cy="2802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10"/>
              </a:lnSpc>
            </a:pP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 out of every</a:t>
            </a:r>
          </a:p>
          <a:p>
            <a:pPr>
              <a:lnSpc>
                <a:spcPts val="5410"/>
              </a:lnSpc>
            </a:pP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1,000 </a:t>
            </a:r>
            <a:r>
              <a:rPr lang="en-US" sz="3200" dirty="0">
                <a:latin typeface="Georgia Pro" panose="02040502050405020303" pitchFamily="18" charset="0"/>
              </a:rPr>
              <a:t>people with </a:t>
            </a:r>
          </a:p>
          <a:p>
            <a:pPr>
              <a:lnSpc>
                <a:spcPts val="5410"/>
              </a:lnSpc>
            </a:pPr>
            <a:r>
              <a:rPr lang="en-US" sz="3200" dirty="0">
                <a:latin typeface="Georgia Pro" panose="02040502050405020303" pitchFamily="18" charset="0"/>
              </a:rPr>
              <a:t>measles will develop encephalitis (brain swelling).</a:t>
            </a:r>
          </a:p>
        </p:txBody>
      </p:sp>
    </p:spTree>
    <p:extLst>
      <p:ext uri="{BB962C8B-B14F-4D97-AF65-F5344CB8AC3E}">
        <p14:creationId xmlns:p14="http://schemas.microsoft.com/office/powerpoint/2010/main" val="201437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ogo&#10;&#10;Description automatically generated with medium confidence">
            <a:extLst>
              <a:ext uri="{FF2B5EF4-FFF2-40B4-BE49-F238E27FC236}">
                <a16:creationId xmlns:a16="http://schemas.microsoft.com/office/drawing/2014/main" id="{6FB8B8A2-32AB-4233-E771-485F95D55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E9F9353-94C1-36C2-5115-A8E9F32D3662}"/>
              </a:ext>
            </a:extLst>
          </p:cNvPr>
          <p:cNvSpPr/>
          <p:nvPr/>
        </p:nvSpPr>
        <p:spPr>
          <a:xfrm>
            <a:off x="4185703" y="3896437"/>
            <a:ext cx="5804240" cy="4101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1B081C-5986-7FB0-CB66-9F6EC08A40D5}"/>
              </a:ext>
            </a:extLst>
          </p:cNvPr>
          <p:cNvSpPr txBox="1"/>
          <p:nvPr/>
        </p:nvSpPr>
        <p:spPr>
          <a:xfrm>
            <a:off x="4289587" y="4160963"/>
            <a:ext cx="6095210" cy="3308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100"/>
              </a:lnSpc>
            </a:pP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 out of every 20</a:t>
            </a:r>
          </a:p>
          <a:p>
            <a:pPr>
              <a:lnSpc>
                <a:spcPts val="5100"/>
              </a:lnSpc>
            </a:pPr>
            <a:r>
              <a:rPr lang="en-US" sz="3200" dirty="0">
                <a:latin typeface="Georgia Pro" panose="02040502050405020303" pitchFamily="18" charset="0"/>
              </a:rPr>
              <a:t>children with measles will </a:t>
            </a:r>
            <a:br>
              <a:rPr lang="en-US" sz="3200" dirty="0">
                <a:latin typeface="Georgia Pro" panose="02040502050405020303" pitchFamily="18" charset="0"/>
              </a:rPr>
            </a:br>
            <a:r>
              <a:rPr lang="en-US" sz="3200" dirty="0">
                <a:latin typeface="Georgia Pro" panose="02040502050405020303" pitchFamily="18" charset="0"/>
              </a:rPr>
              <a:t>get pneumonia, the most common cause of death from measles in young children.</a:t>
            </a:r>
          </a:p>
        </p:txBody>
      </p:sp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6DB2102A-D334-D1E1-7B89-2669771F96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95" b="22676"/>
          <a:stretch/>
        </p:blipFill>
        <p:spPr>
          <a:xfrm>
            <a:off x="0" y="3826276"/>
            <a:ext cx="10287000" cy="412811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B3B2C9F-7F38-5AC6-55F6-4F4EFEAA3E7A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6FCB28-0010-86F7-73F9-0DAC7A0799D6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6F7E9FE-E003-0859-933B-3531DE22AB30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F0AF7BA4-B05F-E838-B486-EA428AE502EB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317ED0-11BF-D323-4F8E-BC602ADE20F0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73EDB0-6B4C-6078-A32A-E67C6C4C5234}"/>
              </a:ext>
            </a:extLst>
          </p:cNvPr>
          <p:cNvSpPr/>
          <p:nvPr/>
        </p:nvSpPr>
        <p:spPr>
          <a:xfrm>
            <a:off x="-104104" y="-115910"/>
            <a:ext cx="10509161" cy="363184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BA3248-235E-DF1A-CDB3-1C5646971009}"/>
              </a:ext>
            </a:extLst>
          </p:cNvPr>
          <p:cNvSpPr txBox="1"/>
          <p:nvPr/>
        </p:nvSpPr>
        <p:spPr>
          <a:xfrm>
            <a:off x="648275" y="1856096"/>
            <a:ext cx="9014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8800" b="1" dirty="0">
                <a:solidFill>
                  <a:schemeClr val="bg1"/>
                </a:solidFill>
                <a:latin typeface="Aptos Narrow" panose="020B0004020202020204" pitchFamily="34" charset="0"/>
              </a:rPr>
              <a:t>CAN BE SERIOUS</a:t>
            </a:r>
            <a:endParaRPr lang="en-US" sz="88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3341C0-E81E-390E-E56A-DE4A70879D5E}"/>
              </a:ext>
            </a:extLst>
          </p:cNvPr>
          <p:cNvSpPr txBox="1"/>
          <p:nvPr/>
        </p:nvSpPr>
        <p:spPr>
          <a:xfrm>
            <a:off x="-40944" y="-13648"/>
            <a:ext cx="102870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62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183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 with medium confidence">
            <a:extLst>
              <a:ext uri="{FF2B5EF4-FFF2-40B4-BE49-F238E27FC236}">
                <a16:creationId xmlns:a16="http://schemas.microsoft.com/office/drawing/2014/main" id="{5230BEF1-484E-F9FD-00D4-FCE4D8E0A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13" name="Picture 12" descr="A picture containing window&#10;&#10;Description automatically generated">
            <a:extLst>
              <a:ext uri="{FF2B5EF4-FFF2-40B4-BE49-F238E27FC236}">
                <a16:creationId xmlns:a16="http://schemas.microsoft.com/office/drawing/2014/main" id="{F5670490-03D1-6570-8F79-5E9272973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95" b="22589"/>
          <a:stretch/>
        </p:blipFill>
        <p:spPr>
          <a:xfrm>
            <a:off x="0" y="3826276"/>
            <a:ext cx="10287000" cy="4136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3C5CFF-5E9E-55F9-2703-065140F4F4D0}"/>
              </a:ext>
            </a:extLst>
          </p:cNvPr>
          <p:cNvSpPr txBox="1"/>
          <p:nvPr/>
        </p:nvSpPr>
        <p:spPr>
          <a:xfrm>
            <a:off x="4690554" y="4958004"/>
            <a:ext cx="5514541" cy="2106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10"/>
              </a:lnSpc>
            </a:pP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 to 3 out of</a:t>
            </a:r>
            <a:b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</a:br>
            <a:r>
              <a:rPr lang="en-US" sz="440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1,000</a:t>
            </a:r>
            <a:r>
              <a:rPr lang="en-US" sz="4450" dirty="0">
                <a:solidFill>
                  <a:srgbClr val="26596B"/>
                </a:solidFill>
                <a:latin typeface="Georgia Pro Cond Black" panose="02040A06050405020203" pitchFamily="18" charset="0"/>
              </a:rPr>
              <a:t> </a:t>
            </a:r>
            <a:r>
              <a:rPr lang="en-US" sz="3200" dirty="0">
                <a:latin typeface="Georgia Pro" panose="02040502050405020303" pitchFamily="18" charset="0"/>
              </a:rPr>
              <a:t>people with measles will die.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7B28ED-89AD-468C-54EE-B2D148B4B0F0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F86D8B-1F00-5873-B70E-68227BE2FBF4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DC55EF-746A-1254-62EF-760CCD6949FF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2DB053BC-A884-04B2-FC01-46BF1FB3DAE8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41A369-5A09-A756-C8BE-9C930153302D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D5187B-A2DA-84DA-8B80-9C017CCBBF75}"/>
              </a:ext>
            </a:extLst>
          </p:cNvPr>
          <p:cNvSpPr/>
          <p:nvPr/>
        </p:nvSpPr>
        <p:spPr>
          <a:xfrm>
            <a:off x="-104104" y="-115910"/>
            <a:ext cx="10509161" cy="363184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DB663-722C-018B-E471-51EBB3427361}"/>
              </a:ext>
            </a:extLst>
          </p:cNvPr>
          <p:cNvSpPr txBox="1"/>
          <p:nvPr/>
        </p:nvSpPr>
        <p:spPr>
          <a:xfrm>
            <a:off x="648275" y="1856096"/>
            <a:ext cx="9014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8800" b="1" dirty="0">
                <a:solidFill>
                  <a:schemeClr val="bg1"/>
                </a:solidFill>
                <a:latin typeface="Aptos Narrow" panose="020B0004020202020204" pitchFamily="34" charset="0"/>
              </a:rPr>
              <a:t>CAN BE SERIOUS</a:t>
            </a:r>
            <a:endParaRPr lang="en-US" sz="88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6C7DCC-FBE6-2A98-5043-1A03BDE91074}"/>
              </a:ext>
            </a:extLst>
          </p:cNvPr>
          <p:cNvSpPr txBox="1"/>
          <p:nvPr/>
        </p:nvSpPr>
        <p:spPr>
          <a:xfrm>
            <a:off x="-40944" y="-13648"/>
            <a:ext cx="102870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62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131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logo&#10;&#10;Description automatically generated">
            <a:extLst>
              <a:ext uri="{FF2B5EF4-FFF2-40B4-BE49-F238E27FC236}">
                <a16:creationId xmlns:a16="http://schemas.microsoft.com/office/drawing/2014/main" id="{D4950C48-1598-0C7E-51C9-09585655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C5B996-5CCC-9474-9AE3-F5A33FCAE6C7}"/>
              </a:ext>
            </a:extLst>
          </p:cNvPr>
          <p:cNvSpPr/>
          <p:nvPr/>
        </p:nvSpPr>
        <p:spPr>
          <a:xfrm>
            <a:off x="3814074" y="3969787"/>
            <a:ext cx="6472925" cy="20838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B0D08D-420C-B4AB-8F0F-BFF282DE5446}"/>
              </a:ext>
            </a:extLst>
          </p:cNvPr>
          <p:cNvSpPr txBox="1"/>
          <p:nvPr/>
        </p:nvSpPr>
        <p:spPr>
          <a:xfrm>
            <a:off x="3450198" y="4209613"/>
            <a:ext cx="6952570" cy="165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100"/>
              </a:lnSpc>
            </a:pPr>
            <a:r>
              <a:rPr lang="en-US" sz="5300" b="1" dirty="0">
                <a:solidFill>
                  <a:srgbClr val="55244D"/>
                </a:solidFill>
                <a:latin typeface="Aptos Narrow" panose="020B0004020202020204" pitchFamily="34" charset="0"/>
              </a:rPr>
              <a:t>You have the power</a:t>
            </a:r>
            <a:br>
              <a:rPr lang="en-US" sz="53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5300" b="1" dirty="0">
                <a:solidFill>
                  <a:srgbClr val="55244D"/>
                </a:solidFill>
                <a:latin typeface="Aptos Narrow" panose="020B0004020202020204" pitchFamily="34" charset="0"/>
              </a:rPr>
              <a:t>to protect your child.</a:t>
            </a:r>
            <a:endParaRPr lang="en-US" sz="5300" dirty="0">
              <a:latin typeface="Aptos SemiBold" panose="020B00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FF18F6-2838-FBB2-5AB8-7C6045163D92}"/>
              </a:ext>
            </a:extLst>
          </p:cNvPr>
          <p:cNvSpPr/>
          <p:nvPr/>
        </p:nvSpPr>
        <p:spPr>
          <a:xfrm>
            <a:off x="4948517" y="6430142"/>
            <a:ext cx="3701610" cy="850832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CA655C-437E-60F3-8B56-81FF680C5F79}"/>
              </a:ext>
            </a:extLst>
          </p:cNvPr>
          <p:cNvSpPr txBox="1"/>
          <p:nvPr/>
        </p:nvSpPr>
        <p:spPr>
          <a:xfrm>
            <a:off x="4865764" y="6371404"/>
            <a:ext cx="3882158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750" b="1" dirty="0">
                <a:solidFill>
                  <a:schemeClr val="bg1"/>
                </a:solidFill>
                <a:latin typeface="Aptos Narrow" panose="020B0004020202020204" pitchFamily="34" charset="0"/>
              </a:rPr>
              <a:t>TALK TO YOUR HEALTHCARE PROVIDER</a:t>
            </a:r>
            <a:endParaRPr lang="en-US" sz="2750" dirty="0">
              <a:solidFill>
                <a:schemeClr val="bg1"/>
              </a:solidFill>
              <a:latin typeface="Aptos SemiBold" panose="020B0004020202020204" pitchFamily="34" charset="0"/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B8C3BC7-2FBC-D95A-DF10-3A4F1FBD97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1"/>
          <a:stretch/>
        </p:blipFill>
        <p:spPr>
          <a:xfrm>
            <a:off x="219226" y="4241969"/>
            <a:ext cx="3515527" cy="585199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493730F-8C83-9485-0715-9830E58F62D7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F1913FB-1BE5-83DE-25FC-E83675134A9E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1DE867-47B7-BAC1-34C7-D80CD4D10A4E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E473F9EC-4AA7-4317-CEFE-3BDAD636EA9D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27791D-DC16-B9E0-E200-0D85BCB21DFC}"/>
              </a:ext>
            </a:extLst>
          </p:cNvPr>
          <p:cNvSpPr/>
          <p:nvPr/>
        </p:nvSpPr>
        <p:spPr>
          <a:xfrm>
            <a:off x="-104104" y="3425780"/>
            <a:ext cx="10509161" cy="268314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57A655-46A2-899D-0B0D-58633007823E}"/>
              </a:ext>
            </a:extLst>
          </p:cNvPr>
          <p:cNvSpPr/>
          <p:nvPr/>
        </p:nvSpPr>
        <p:spPr>
          <a:xfrm>
            <a:off x="-104104" y="-115910"/>
            <a:ext cx="10509161" cy="363184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AA9389-72F7-F6E0-1DC2-E1C1C767927B}"/>
              </a:ext>
            </a:extLst>
          </p:cNvPr>
          <p:cNvSpPr txBox="1"/>
          <p:nvPr/>
        </p:nvSpPr>
        <p:spPr>
          <a:xfrm>
            <a:off x="648275" y="1856096"/>
            <a:ext cx="9014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8800" b="1" dirty="0">
                <a:solidFill>
                  <a:schemeClr val="bg1"/>
                </a:solidFill>
                <a:latin typeface="Aptos Narrow" panose="020B0004020202020204" pitchFamily="34" charset="0"/>
              </a:rPr>
              <a:t>CAN BE SERIOUS</a:t>
            </a:r>
            <a:endParaRPr lang="en-US" sz="88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51AE13-3BA3-D9BE-E96A-EF65CD139E97}"/>
              </a:ext>
            </a:extLst>
          </p:cNvPr>
          <p:cNvSpPr txBox="1"/>
          <p:nvPr/>
        </p:nvSpPr>
        <p:spPr>
          <a:xfrm>
            <a:off x="-40944" y="-13648"/>
            <a:ext cx="1028700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62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5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802B3B-0BB3-B1B0-F976-5890BDDD9CC0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2220600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FE129CFD-20FD-4ED2-BA5F-94897A8162BE}"/>
</file>

<file path=customXml/itemProps2.xml><?xml version="1.0" encoding="utf-8"?>
<ds:datastoreItem xmlns:ds="http://schemas.openxmlformats.org/officeDocument/2006/customXml" ds:itemID="{60B8B602-0F56-4C40-8D01-1E65538DD2FF}"/>
</file>

<file path=customXml/itemProps3.xml><?xml version="1.0" encoding="utf-8"?>
<ds:datastoreItem xmlns:ds="http://schemas.openxmlformats.org/officeDocument/2006/customXml" ds:itemID="{DC371606-63EB-4962-9B23-5E49EFD26531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268</TotalTime>
  <Words>559</Words>
  <Application>Microsoft Office PowerPoint</Application>
  <PresentationFormat>Custom</PresentationFormat>
  <Paragraphs>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Aptos Narrow</vt:lpstr>
      <vt:lpstr>Aptos SemiBold</vt:lpstr>
      <vt:lpstr>Arial</vt:lpstr>
      <vt:lpstr>Calibri</vt:lpstr>
      <vt:lpstr>Calibri Light</vt:lpstr>
      <vt:lpstr>Georgia Pro</vt:lpstr>
      <vt:lpstr>Georgia Pro Cond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29</cp:revision>
  <dcterms:created xsi:type="dcterms:W3CDTF">2025-05-06T12:08:15Z</dcterms:created>
  <dcterms:modified xsi:type="dcterms:W3CDTF">2025-05-12T19:27:32Z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